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  <p:sldMasterId id="2147483678" r:id="rId3"/>
  </p:sldMasterIdLst>
  <p:sldIdLst>
    <p:sldId id="588" r:id="rId4"/>
    <p:sldId id="589" r:id="rId5"/>
    <p:sldId id="260" r:id="rId6"/>
    <p:sldId id="287" r:id="rId7"/>
    <p:sldId id="272" r:id="rId8"/>
    <p:sldId id="424" r:id="rId9"/>
    <p:sldId id="425" r:id="rId10"/>
    <p:sldId id="587" r:id="rId11"/>
    <p:sldId id="426" r:id="rId12"/>
    <p:sldId id="590" r:id="rId13"/>
    <p:sldId id="591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5890"/>
  </p:normalViewPr>
  <p:slideViewPr>
    <p:cSldViewPr snapToGrid="0">
      <p:cViewPr varScale="1">
        <p:scale>
          <a:sx n="116" d="100"/>
          <a:sy n="116" d="100"/>
        </p:scale>
        <p:origin x="35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1A9203C-F48A-4D8E-4D4A-3FC6F69A94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73F2EF2F-5677-08EB-99B0-721EFF8AFF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9BC424E-1888-0BA9-409B-4D9035C44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C86A-F473-A148-95BF-347BC35A1EE6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435A639-CE2F-49F2-1D27-CED01A7569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E6E3A44-72CA-887C-A409-5F05F9FCD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732CB-C4E2-A941-91CB-D1CD17027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974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749AC77-2B84-2EE8-9752-B5C8E2B6A5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8852CF99-02B0-B8AA-E604-39C276268B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8EFA304-DD6D-B15C-6DF6-6390D02981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C86A-F473-A148-95BF-347BC35A1EE6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BAD136D-7563-203C-93D5-A3F9F7CA20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9ABE9C0-B016-613F-E60F-DA7D49CA11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732CB-C4E2-A941-91CB-D1CD17027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982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808F7E75-54ED-773C-6BC8-1E503CDED6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6F60826C-4161-863A-519C-8C5A57C3D3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086A78D-A70B-CBC2-8B4E-967B8A754F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C86A-F473-A148-95BF-347BC35A1EE6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21418CD-3EAB-6261-577F-00E0BB053C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5AFA695-BB50-92A7-9A29-A47F32DFF0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732CB-C4E2-A941-91CB-D1CD17027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455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782523" y="1570100"/>
            <a:ext cx="5193030" cy="42056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7/4/2025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814036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C86A-F473-A148-95BF-347BC35A1EE6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732CB-C4E2-A941-91CB-D1CD17027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0539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C86A-F473-A148-95BF-347BC35A1EE6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732CB-C4E2-A941-91CB-D1CD17027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0988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C86A-F473-A148-95BF-347BC35A1EE6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732CB-C4E2-A941-91CB-D1CD17027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9570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C86A-F473-A148-95BF-347BC35A1EE6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732CB-C4E2-A941-91CB-D1CD17027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2450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C86A-F473-A148-95BF-347BC35A1EE6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732CB-C4E2-A941-91CB-D1CD17027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7865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C86A-F473-A148-95BF-347BC35A1EE6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732CB-C4E2-A941-91CB-D1CD17027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39941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C86A-F473-A148-95BF-347BC35A1EE6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732CB-C4E2-A941-91CB-D1CD17027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57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EB02D40-8A36-A5F5-B62E-18258F35EA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1CCEA8B-D24B-676B-28DF-82973366C8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4068E66-B633-E069-2342-A49652DAAF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C86A-F473-A148-95BF-347BC35A1EE6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7900DC2-1BCE-E5A3-C5C9-3779749D69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655CF86-B926-7E8A-304C-F53C683A9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732CB-C4E2-A941-91CB-D1CD17027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18629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C86A-F473-A148-95BF-347BC35A1EE6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732CB-C4E2-A941-91CB-D1CD17027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24531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C86A-F473-A148-95BF-347BC35A1EE6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732CB-C4E2-A941-91CB-D1CD17027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61271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C86A-F473-A148-95BF-347BC35A1EE6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732CB-C4E2-A941-91CB-D1CD17027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93989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C86A-F473-A148-95BF-347BC35A1EE6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732CB-C4E2-A941-91CB-D1CD1702741C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0099043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C86A-F473-A148-95BF-347BC35A1EE6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732CB-C4E2-A941-91CB-D1CD17027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36920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C86A-F473-A148-95BF-347BC35A1EE6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732CB-C4E2-A941-91CB-D1CD1702741C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8542662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C86A-F473-A148-95BF-347BC35A1EE6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732CB-C4E2-A941-91CB-D1CD17027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32806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C86A-F473-A148-95BF-347BC35A1EE6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732CB-C4E2-A941-91CB-D1CD17027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13213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C86A-F473-A148-95BF-347BC35A1EE6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732CB-C4E2-A941-91CB-D1CD17027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87602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B67C86A-F473-A148-95BF-347BC35A1EE6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B732CB-C4E2-A941-91CB-D1CD1702741C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23287546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14806FA-0B62-9D24-93E0-C4226FE651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F9D52DE-F846-9B39-2DD0-C07D55EA14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53EA155-B363-DFCB-2A0C-C20B4D7F6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C86A-F473-A148-95BF-347BC35A1EE6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CC746E6-A123-8C5E-00B2-D42952F4F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8012051-F679-B290-9A4A-8845EAF04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732CB-C4E2-A941-91CB-D1CD17027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90631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C86A-F473-A148-95BF-347BC35A1EE6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732CB-C4E2-A941-91CB-D1CD17027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49238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B67C86A-F473-A148-95BF-347BC35A1EE6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FB732CB-C4E2-A941-91CB-D1CD1702741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9322785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C86A-F473-A148-95BF-347BC35A1EE6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732CB-C4E2-A941-91CB-D1CD17027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51025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C86A-F473-A148-95BF-347BC35A1EE6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732CB-C4E2-A941-91CB-D1CD17027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4495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C86A-F473-A148-95BF-347BC35A1EE6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732CB-C4E2-A941-91CB-D1CD17027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58668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C86A-F473-A148-95BF-347BC35A1EE6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732CB-C4E2-A941-91CB-D1CD17027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30730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B67C86A-F473-A148-95BF-347BC35A1EE6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FB732CB-C4E2-A941-91CB-D1CD1702741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0387735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B67C86A-F473-A148-95BF-347BC35A1EE6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FB732CB-C4E2-A941-91CB-D1CD1702741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9700393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C86A-F473-A148-95BF-347BC35A1EE6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732CB-C4E2-A941-91CB-D1CD17027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59940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C86A-F473-A148-95BF-347BC35A1EE6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732CB-C4E2-A941-91CB-D1CD17027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288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F52A3FE-FB1F-BFDE-3353-489E2A67A5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67A7FA7-AF20-DD7B-6B9E-7AEC478166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48DADA65-2C18-135A-02BB-90E7043D2B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F7E0F9D-C810-4CE4-4F22-D91E56B027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C86A-F473-A148-95BF-347BC35A1EE6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0585A55F-2783-24E7-6703-F70105147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642CED2-655E-11B0-BDD1-60279B312E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732CB-C4E2-A941-91CB-D1CD17027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11522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Palatino Linotype"/>
                <a:cs typeface="Palatino Linotyp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782523" y="1570100"/>
            <a:ext cx="5193030" cy="42056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7/4/2025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74338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EB18B07-3385-4A26-86EB-327B56DE78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B4668D9-931E-E985-5A1F-47287929B9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8FA487C5-9FC1-0153-0594-5613690697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A901BEDA-B1C4-ADA6-10E0-D1A766F0D37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CD3DD9A1-A800-D7F1-EE03-2785DCEB7E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EA6A3663-B6C0-3770-D453-707D108FB5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C86A-F473-A148-95BF-347BC35A1EE6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4E3BFFF0-BD4F-3DEA-B0A8-5DF7E12707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B70BA9EF-48A9-FD1E-BA4A-39276FABE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732CB-C4E2-A941-91CB-D1CD17027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687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82DD48A-5196-695A-B45D-EED683E7D3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4C9A9BA2-7817-D0C1-70F3-652E8C5D16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C86A-F473-A148-95BF-347BC35A1EE6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54F34765-A775-B9EE-9078-DB333A312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D7F10804-398F-6CE7-FBB9-969CC6F6C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732CB-C4E2-A941-91CB-D1CD17027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369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968257F0-E01F-3A06-1AA7-E574B9701F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C86A-F473-A148-95BF-347BC35A1EE6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3597C986-B22A-C83D-90E9-1F6F3A536E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A01B749F-C6D7-07D5-16D3-B737E4E0BB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732CB-C4E2-A941-91CB-D1CD17027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554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D1E235F-C645-2E76-9BC2-E8A64DBD8F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68D5FC3-EBD4-508B-C599-97A3BA6A5C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1AA63C81-3E55-9F1F-135F-6108A09C59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7557B71-18AD-7BAF-D337-974BB10429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C86A-F473-A148-95BF-347BC35A1EE6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6DA72DD-FD6A-89EE-2CBD-E795C33A7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F61F966-E050-254A-D4B8-38EB6403A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732CB-C4E2-A941-91CB-D1CD17027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455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F190785-4F54-D7AF-A6D6-A8CACB9DE7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3690D5C9-CD68-EE00-3452-AA9A944221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3CF9D674-FEE2-7BED-8ACC-0CD71E8B4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09DBE9B-B543-674D-3FD4-B6B67BBFE2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C86A-F473-A148-95BF-347BC35A1EE6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E7D2A9F3-54CC-539A-C359-2C1D2A92C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6B51FBA9-71C2-21B2-4919-2A6A122807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732CB-C4E2-A941-91CB-D1CD17027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411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40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BA41E62F-1C0E-3115-FB61-1938723DF4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AB38AA3D-C83D-3E33-E8AF-329CC9200F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4AB38BB-6613-7925-7D93-594E52010A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67C86A-F473-A148-95BF-347BC35A1EE6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1AB3C8F-FBA1-01A7-DF76-0F17538169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06B7CB6-D241-E32F-E80F-1AF18C088A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B732CB-C4E2-A941-91CB-D1CD17027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886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7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67C86A-F473-A148-95BF-347BC35A1EE6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FB732CB-C4E2-A941-91CB-D1CD17027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32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CB67C86A-F473-A148-95BF-347BC35A1EE6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FB732CB-C4E2-A941-91CB-D1CD1702741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44357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3.png"/><Relationship Id="rId7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0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pddikti.kemdikbud.go.id/data_pt" TargetMode="External"/><Relationship Id="rId2" Type="http://schemas.openxmlformats.org/officeDocument/2006/relationships/hyperlink" Target="https://pemutu.kemdikbud.go.id/affiliations/metrics/001002" TargetMode="External"/><Relationship Id="rId1" Type="http://schemas.openxmlformats.org/officeDocument/2006/relationships/slideLayout" Target="../slideLayouts/slideLayout30.xml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49F1D856-9D0E-858E-D93C-A17873FF1A5E}"/>
              </a:ext>
            </a:extLst>
          </p:cNvPr>
          <p:cNvSpPr txBox="1"/>
          <p:nvPr/>
        </p:nvSpPr>
        <p:spPr>
          <a:xfrm>
            <a:off x="2339439" y="1909539"/>
            <a:ext cx="8728363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D" sz="2400" dirty="0" err="1">
                <a:latin typeface="Arial Rounded MT Bold" panose="020F0704030504030204" pitchFamily="34" charset="77"/>
              </a:rPr>
              <a:t>Instrumen</a:t>
            </a:r>
            <a:r>
              <a:rPr lang="en-ID" sz="2400" dirty="0">
                <a:latin typeface="Arial Rounded MT Bold" panose="020F0704030504030204" pitchFamily="34" charset="77"/>
              </a:rPr>
              <a:t> </a:t>
            </a:r>
            <a:r>
              <a:rPr lang="en-ID" sz="2400" dirty="0" err="1">
                <a:latin typeface="Arial Rounded MT Bold" panose="020F0704030504030204" pitchFamily="34" charset="77"/>
              </a:rPr>
              <a:t>Pemantauan</a:t>
            </a:r>
            <a:r>
              <a:rPr lang="en-ID" sz="2400" dirty="0">
                <a:latin typeface="Arial Rounded MT Bold" panose="020F0704030504030204" pitchFamily="34" charset="77"/>
              </a:rPr>
              <a:t> dan </a:t>
            </a:r>
            <a:r>
              <a:rPr lang="en-ID" sz="2400" dirty="0" err="1">
                <a:latin typeface="Arial Rounded MT Bold" panose="020F0704030504030204" pitchFamily="34" charset="77"/>
              </a:rPr>
              <a:t>Evaluasi</a:t>
            </a:r>
            <a:r>
              <a:rPr lang="en-ID" sz="2400" dirty="0">
                <a:latin typeface="Arial Rounded MT Bold" panose="020F0704030504030204" pitchFamily="34" charset="77"/>
              </a:rPr>
              <a:t> </a:t>
            </a:r>
            <a:r>
              <a:rPr lang="en-ID" sz="2400" dirty="0" err="1">
                <a:latin typeface="Arial Rounded MT Bold" panose="020F0704030504030204" pitchFamily="34" charset="77"/>
              </a:rPr>
              <a:t>Mutu</a:t>
            </a:r>
            <a:r>
              <a:rPr lang="en-ID" sz="2400" dirty="0">
                <a:latin typeface="Arial Rounded MT Bold" panose="020F0704030504030204" pitchFamily="34" charset="77"/>
              </a:rPr>
              <a:t> </a:t>
            </a:r>
            <a:r>
              <a:rPr lang="en-ID" sz="2400" dirty="0" err="1">
                <a:latin typeface="Arial Rounded MT Bold" panose="020F0704030504030204" pitchFamily="34" charset="77"/>
              </a:rPr>
              <a:t>Perguruan</a:t>
            </a:r>
            <a:r>
              <a:rPr lang="en-ID" sz="2400" dirty="0">
                <a:latin typeface="Arial Rounded MT Bold" panose="020F0704030504030204" pitchFamily="34" charset="77"/>
              </a:rPr>
              <a:t> Tinggi </a:t>
            </a:r>
            <a:r>
              <a:rPr lang="en-ID" sz="2400" dirty="0" err="1">
                <a:latin typeface="Arial Rounded MT Bold" panose="020F0704030504030204" pitchFamily="34" charset="77"/>
              </a:rPr>
              <a:t>untuk</a:t>
            </a:r>
            <a:r>
              <a:rPr lang="en-ID" sz="2400" dirty="0">
                <a:latin typeface="Arial Rounded MT Bold" panose="020F0704030504030204" pitchFamily="34" charset="77"/>
              </a:rPr>
              <a:t> </a:t>
            </a:r>
            <a:r>
              <a:rPr lang="en-ID" sz="2400" dirty="0" err="1">
                <a:latin typeface="Arial Rounded MT Bold" panose="020F0704030504030204" pitchFamily="34" charset="77"/>
              </a:rPr>
              <a:t>Perpanjangan</a:t>
            </a:r>
            <a:r>
              <a:rPr lang="en-ID" sz="2400" dirty="0">
                <a:latin typeface="Arial Rounded MT Bold" panose="020F0704030504030204" pitchFamily="34" charset="77"/>
              </a:rPr>
              <a:t> Status </a:t>
            </a:r>
            <a:r>
              <a:rPr lang="en-ID" sz="2400" dirty="0" err="1">
                <a:latin typeface="Arial Rounded MT Bold" panose="020F0704030504030204" pitchFamily="34" charset="77"/>
              </a:rPr>
              <a:t>Terakreditasi</a:t>
            </a:r>
            <a:r>
              <a:rPr lang="en-ID" sz="2400" dirty="0">
                <a:latin typeface="Arial Rounded MT Bold" panose="020F0704030504030204" pitchFamily="34" charset="77"/>
              </a:rPr>
              <a:t> </a:t>
            </a:r>
            <a:r>
              <a:rPr lang="en-ID" sz="2400" dirty="0" err="1">
                <a:latin typeface="Arial Rounded MT Bold" panose="020F0704030504030204" pitchFamily="34" charset="77"/>
              </a:rPr>
              <a:t>Melalui</a:t>
            </a:r>
            <a:r>
              <a:rPr lang="en-ID" sz="2400" dirty="0">
                <a:latin typeface="Arial Rounded MT Bold" panose="020F0704030504030204" pitchFamily="34" charset="77"/>
              </a:rPr>
              <a:t> </a:t>
            </a:r>
            <a:r>
              <a:rPr lang="en-ID" sz="2400" dirty="0" err="1">
                <a:latin typeface="Arial Rounded MT Bold" panose="020F0704030504030204" pitchFamily="34" charset="77"/>
              </a:rPr>
              <a:t>Mekanisme</a:t>
            </a:r>
            <a:r>
              <a:rPr lang="en-ID" sz="2400" dirty="0">
                <a:latin typeface="Arial Rounded MT Bold" panose="020F0704030504030204" pitchFamily="34" charset="77"/>
              </a:rPr>
              <a:t> </a:t>
            </a:r>
            <a:r>
              <a:rPr lang="en-ID" sz="2400" dirty="0" err="1">
                <a:latin typeface="Arial Rounded MT Bold" panose="020F0704030504030204" pitchFamily="34" charset="77"/>
              </a:rPr>
              <a:t>Automasi</a:t>
            </a:r>
            <a:endParaRPr lang="en-ID" sz="2400" dirty="0">
              <a:latin typeface="Arial Rounded MT Bold" panose="020F0704030504030204" pitchFamily="34" charset="77"/>
            </a:endParaRPr>
          </a:p>
          <a:p>
            <a:pPr algn="ctr"/>
            <a:endParaRPr lang="en-ID" sz="2400" dirty="0"/>
          </a:p>
          <a:p>
            <a:pPr algn="ctr"/>
            <a:endParaRPr lang="en-ID" sz="2400" dirty="0"/>
          </a:p>
          <a:p>
            <a:pPr algn="ctr"/>
            <a:endParaRPr lang="en-ID" sz="2400" dirty="0"/>
          </a:p>
          <a:p>
            <a:pPr algn="ctr"/>
            <a:r>
              <a:rPr lang="en-ID" sz="2400" dirty="0"/>
              <a:t>Oleh</a:t>
            </a:r>
          </a:p>
          <a:p>
            <a:pPr algn="ctr"/>
            <a:r>
              <a:rPr lang="en-ID" sz="2400" dirty="0" err="1">
                <a:latin typeface="Apple Chancery" panose="03020702040506060504" pitchFamily="66" charset="-79"/>
                <a:cs typeface="Apple Chancery" panose="03020702040506060504" pitchFamily="66" charset="-79"/>
              </a:rPr>
              <a:t>Slamet</a:t>
            </a:r>
            <a:r>
              <a:rPr lang="en-ID" sz="2400" dirty="0">
                <a:latin typeface="Apple Chancery" panose="03020702040506060504" pitchFamily="66" charset="-79"/>
                <a:cs typeface="Apple Chancery" panose="03020702040506060504" pitchFamily="66" charset="-79"/>
              </a:rPr>
              <a:t> </a:t>
            </a:r>
            <a:r>
              <a:rPr lang="en-ID" sz="2400" dirty="0" err="1">
                <a:latin typeface="Apple Chancery" panose="03020702040506060504" pitchFamily="66" charset="-79"/>
                <a:cs typeface="Apple Chancery" panose="03020702040506060504" pitchFamily="66" charset="-79"/>
              </a:rPr>
              <a:t>Wahyudi</a:t>
            </a:r>
            <a:endParaRPr lang="en-ID" sz="2400" dirty="0">
              <a:latin typeface="Apple Chancery" panose="03020702040506060504" pitchFamily="66" charset="-79"/>
              <a:cs typeface="Apple Chancery" panose="03020702040506060504" pitchFamily="66" charset="-79"/>
            </a:endParaRPr>
          </a:p>
          <a:p>
            <a:pPr algn="ctr"/>
            <a:r>
              <a:rPr lang="en-ID" sz="2400" b="1" dirty="0">
                <a:latin typeface="Arial Narrow" panose="020B0604020202020204" pitchFamily="34" charset="0"/>
                <a:cs typeface="Arial Narrow" panose="020B0604020202020204" pitchFamily="34" charset="0"/>
              </a:rPr>
              <a:t>Dewan </a:t>
            </a:r>
            <a:r>
              <a:rPr lang="en-ID" sz="2400" b="1" dirty="0" err="1">
                <a:latin typeface="Arial Narrow" panose="020B0604020202020204" pitchFamily="34" charset="0"/>
                <a:cs typeface="Arial Narrow" panose="020B0604020202020204" pitchFamily="34" charset="0"/>
              </a:rPr>
              <a:t>Eksekutif</a:t>
            </a:r>
            <a:r>
              <a:rPr lang="en-ID" sz="2400" b="1" dirty="0">
                <a:latin typeface="Arial Narrow" panose="020B0604020202020204" pitchFamily="34" charset="0"/>
                <a:cs typeface="Arial Narrow" panose="020B0604020202020204" pitchFamily="34" charset="0"/>
              </a:rPr>
              <a:t> Badan </a:t>
            </a:r>
            <a:r>
              <a:rPr lang="en-ID" sz="2400" b="1" dirty="0" err="1">
                <a:latin typeface="Arial Narrow" panose="020B0604020202020204" pitchFamily="34" charset="0"/>
                <a:cs typeface="Arial Narrow" panose="020B0604020202020204" pitchFamily="34" charset="0"/>
              </a:rPr>
              <a:t>Akreditasi</a:t>
            </a:r>
            <a:r>
              <a:rPr lang="en-ID" sz="2400" b="1" dirty="0">
                <a:latin typeface="Arial Narrow" panose="020B0604020202020204" pitchFamily="34" charset="0"/>
                <a:cs typeface="Arial Narrow" panose="020B0604020202020204" pitchFamily="34" charset="0"/>
              </a:rPr>
              <a:t> Nasional </a:t>
            </a:r>
            <a:r>
              <a:rPr lang="en-ID" sz="2400" b="1" dirty="0" err="1">
                <a:latin typeface="Arial Narrow" panose="020B0604020202020204" pitchFamily="34" charset="0"/>
                <a:cs typeface="Arial Narrow" panose="020B0604020202020204" pitchFamily="34" charset="0"/>
              </a:rPr>
              <a:t>Perguruan</a:t>
            </a:r>
            <a:r>
              <a:rPr lang="en-ID" sz="2400" b="1" dirty="0">
                <a:latin typeface="Arial Narrow" panose="020B0604020202020204" pitchFamily="34" charset="0"/>
                <a:cs typeface="Arial Narrow" panose="020B0604020202020204" pitchFamily="34" charset="0"/>
              </a:rPr>
              <a:t> Tinggi </a:t>
            </a:r>
            <a:endParaRPr lang="en-US" sz="2400" b="1" dirty="0">
              <a:latin typeface="Arial Narrow" panose="020B0604020202020204" pitchFamily="34" charset="0"/>
              <a:cs typeface="Arial Narrow" panose="020B0604020202020204" pitchFamily="34" charset="0"/>
            </a:endParaRPr>
          </a:p>
        </p:txBody>
      </p:sp>
      <p:pic>
        <p:nvPicPr>
          <p:cNvPr id="6" name="object 7">
            <a:extLst>
              <a:ext uri="{FF2B5EF4-FFF2-40B4-BE49-F238E27FC236}">
                <a16:creationId xmlns:a16="http://schemas.microsoft.com/office/drawing/2014/main" xmlns="" id="{11DA2734-7ABC-F41E-0385-DC3CD882F54D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28156" y="4085112"/>
            <a:ext cx="1461232" cy="1641764"/>
          </a:xfrm>
          <a:prstGeom prst="rect">
            <a:avLst/>
          </a:prstGeom>
        </p:spPr>
      </p:pic>
      <p:pic>
        <p:nvPicPr>
          <p:cNvPr id="7" name="Picture 2" descr="Sejarah dan Arti Tut Wuri Handayani, Semboyan Ki Hajar Dewantara">
            <a:extLst>
              <a:ext uri="{FF2B5EF4-FFF2-40B4-BE49-F238E27FC236}">
                <a16:creationId xmlns:a16="http://schemas.microsoft.com/office/drawing/2014/main" xmlns="" id="{2B1C1932-0BCA-65BC-2F4C-ABB93AF122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505" y="1472540"/>
            <a:ext cx="1624509" cy="1528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98775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xmlns="" id="{2B467EAA-FB98-E6CA-2BDA-8B7C3FA207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4321405"/>
              </p:ext>
            </p:extLst>
          </p:nvPr>
        </p:nvGraphicFramePr>
        <p:xfrm>
          <a:off x="953632" y="554967"/>
          <a:ext cx="10434804" cy="3014909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685163">
                  <a:extLst>
                    <a:ext uri="{9D8B030D-6E8A-4147-A177-3AD203B41FA5}">
                      <a16:colId xmlns:a16="http://schemas.microsoft.com/office/drawing/2014/main" xmlns="" val="3749017722"/>
                    </a:ext>
                  </a:extLst>
                </a:gridCol>
                <a:gridCol w="1520041">
                  <a:extLst>
                    <a:ext uri="{9D8B030D-6E8A-4147-A177-3AD203B41FA5}">
                      <a16:colId xmlns:a16="http://schemas.microsoft.com/office/drawing/2014/main" xmlns="" val="1642788948"/>
                    </a:ext>
                  </a:extLst>
                </a:gridCol>
                <a:gridCol w="2363190">
                  <a:extLst>
                    <a:ext uri="{9D8B030D-6E8A-4147-A177-3AD203B41FA5}">
                      <a16:colId xmlns:a16="http://schemas.microsoft.com/office/drawing/2014/main" xmlns="" val="298043692"/>
                    </a:ext>
                  </a:extLst>
                </a:gridCol>
                <a:gridCol w="5866410">
                  <a:extLst>
                    <a:ext uri="{9D8B030D-6E8A-4147-A177-3AD203B41FA5}">
                      <a16:colId xmlns:a16="http://schemas.microsoft.com/office/drawing/2014/main" xmlns="" val="2203346249"/>
                    </a:ext>
                  </a:extLst>
                </a:gridCol>
              </a:tblGrid>
              <a:tr h="223305">
                <a:tc>
                  <a:txBody>
                    <a:bodyPr/>
                    <a:lstStyle/>
                    <a:p>
                      <a:pPr marL="136525">
                        <a:lnSpc>
                          <a:spcPct val="107000"/>
                        </a:lnSpc>
                        <a:spcBef>
                          <a:spcPts val="15"/>
                        </a:spcBef>
                        <a:spcAft>
                          <a:spcPts val="800"/>
                        </a:spcAft>
                      </a:pPr>
                      <a:r>
                        <a:rPr lang="id-ID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endParaRPr lang="en-ID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20980">
                        <a:lnSpc>
                          <a:spcPct val="107000"/>
                        </a:lnSpc>
                        <a:spcBef>
                          <a:spcPts val="15"/>
                        </a:spcBef>
                        <a:spcAft>
                          <a:spcPts val="800"/>
                        </a:spcAft>
                      </a:pPr>
                      <a:r>
                        <a:rPr lang="id-ID" sz="1200" spc="-5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</a:t>
                      </a:r>
                      <a:r>
                        <a:rPr lang="id-ID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</a:t>
                      </a:r>
                      <a:r>
                        <a:rPr lang="id-ID" sz="1200" spc="5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</a:t>
                      </a:r>
                      <a:r>
                        <a:rPr lang="id-ID" sz="1200" spc="-1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</a:t>
                      </a:r>
                      <a:r>
                        <a:rPr lang="id-ID" sz="1200" spc="5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</a:t>
                      </a:r>
                      <a:r>
                        <a:rPr lang="id-ID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</a:t>
                      </a:r>
                      <a:endParaRPr lang="en-ID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61340" marR="558800" algn="ctr">
                        <a:lnSpc>
                          <a:spcPct val="107000"/>
                        </a:lnSpc>
                        <a:spcBef>
                          <a:spcPts val="15"/>
                        </a:spcBef>
                        <a:spcAft>
                          <a:spcPts val="800"/>
                        </a:spcAft>
                      </a:pPr>
                      <a:r>
                        <a:rPr lang="id-ID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r>
                        <a:rPr lang="id-ID" sz="1200" spc="1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nd</a:t>
                      </a:r>
                      <a:r>
                        <a:rPr lang="id-ID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r>
                        <a:rPr lang="id-ID" sz="1200" spc="-15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</a:t>
                      </a:r>
                      <a:r>
                        <a:rPr lang="id-ID" sz="1200" spc="5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</a:t>
                      </a:r>
                      <a:r>
                        <a:rPr lang="id-ID" sz="1200" spc="1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</a:t>
                      </a:r>
                      <a:r>
                        <a:rPr lang="id-ID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</a:t>
                      </a:r>
                      <a:endParaRPr lang="en-ID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53975" algn="ctr">
                        <a:lnSpc>
                          <a:spcPct val="100000"/>
                        </a:lnSpc>
                        <a:spcBef>
                          <a:spcPts val="15"/>
                        </a:spcBef>
                        <a:spcAft>
                          <a:spcPts val="800"/>
                        </a:spcAft>
                      </a:pPr>
                      <a:r>
                        <a:rPr lang="id-ID" sz="1200" spc="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Persyaratan dan Perhitungan</a:t>
                      </a:r>
                      <a:endParaRPr lang="en-ID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4280186519"/>
                  </a:ext>
                </a:extLst>
              </a:tr>
              <a:tr h="493862">
                <a:tc rowSpan="2">
                  <a:txBody>
                    <a:bodyPr/>
                    <a:lstStyle/>
                    <a:p>
                      <a:pPr marL="168910" marR="16891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d-ID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ID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marL="14478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d-ID" sz="1200" spc="-1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</a:t>
                      </a:r>
                      <a:r>
                        <a:rPr lang="id-ID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r>
                        <a:rPr lang="id-ID" sz="1200" spc="1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</a:t>
                      </a:r>
                      <a:r>
                        <a:rPr lang="id-ID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</a:t>
                      </a:r>
                      <a:r>
                        <a:rPr lang="id-ID" sz="1200" spc="1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r>
                        <a:rPr lang="id-ID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  <a:r>
                        <a:rPr lang="id-ID" sz="1200" spc="2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</a:t>
                      </a:r>
                      <a:r>
                        <a:rPr lang="id-ID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endParaRPr lang="en-ID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marL="65405" marR="53975" algn="just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id-ID" sz="1200" spc="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</a:t>
                      </a:r>
                      <a:r>
                        <a:rPr lang="id-ID" sz="1200" spc="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lah</a:t>
                      </a:r>
                      <a:r>
                        <a:rPr lang="id-ID" sz="1200" spc="-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d-ID" sz="1200" spc="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aha</a:t>
                      </a:r>
                      <a:r>
                        <a:rPr lang="id-ID" sz="1200" spc="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  <a:r>
                        <a:rPr lang="id-ID" sz="1200" spc="-2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r>
                        <a:rPr lang="id-ID" sz="1200" spc="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sw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baru Program Diploma Satu, Diploma Dua, Diploma Tiga, Sarjana Terapan, dan Sarjana dalam</a:t>
                      </a:r>
                      <a:r>
                        <a:rPr lang="id-ID" sz="1200" spc="25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r>
                        <a:rPr lang="id-ID" sz="1200" spc="-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d-ID" sz="1200" spc="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ahun</a:t>
                      </a:r>
                      <a:r>
                        <a:rPr lang="id-ID" sz="1200" spc="-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d-ID" sz="1200" spc="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era</a:t>
                      </a:r>
                      <a:r>
                        <a:rPr lang="id-ID" sz="1200" spc="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hir</a:t>
                      </a:r>
                      <a:r>
                        <a:rPr lang="id-ID" sz="1200" spc="-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d-ID" sz="1200" spc="-2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id-ID" sz="1200" spc="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  <a:r>
                        <a:rPr lang="id-ID" sz="1200" spc="5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-4 </a:t>
                      </a:r>
                      <a:r>
                        <a:rPr lang="id-ID" sz="1200" spc="1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s.</a:t>
                      </a:r>
                      <a:r>
                        <a:rPr lang="id-ID" sz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r>
                        <a:rPr lang="id-ID" sz="1200" spc="-15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d-ID" sz="1200" spc="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S).</a:t>
                      </a:r>
                      <a:endParaRPr lang="en-ID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5405" marR="53975" algn="just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id-ID" sz="1200" spc="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r>
                        <a:rPr lang="id-ID" sz="1200" spc="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a-ra</a:t>
                      </a:r>
                      <a:r>
                        <a:rPr lang="id-ID" sz="1200" spc="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r>
                        <a:rPr lang="id-ID" sz="1200" spc="-5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</a:t>
                      </a:r>
                      <a:r>
                        <a:rPr lang="id-ID" sz="1200" spc="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</a:t>
                      </a:r>
                      <a:r>
                        <a:rPr lang="id-ID" sz="1200" spc="-2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</a:t>
                      </a:r>
                      <a:r>
                        <a:rPr lang="id-ID" sz="1200" spc="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r>
                        <a:rPr lang="id-ID" sz="1200" spc="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</a:t>
                      </a:r>
                      <a:r>
                        <a:rPr lang="id-ID" sz="1200" spc="-5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penurunan</a:t>
                      </a:r>
                      <a:r>
                        <a:rPr lang="id-ID" sz="1200" spc="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</a:t>
                      </a:r>
                      <a:r>
                        <a:rPr lang="id-ID" sz="1200" spc="-2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</a:t>
                      </a:r>
                      <a:r>
                        <a:rPr lang="id-ID" sz="1200" spc="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lah</a:t>
                      </a:r>
                      <a:r>
                        <a:rPr lang="id-ID" sz="1200" spc="-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d-ID" sz="1200" spc="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aha</a:t>
                      </a:r>
                      <a:r>
                        <a:rPr lang="id-ID" sz="1200" spc="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r>
                        <a:rPr lang="id-ID" sz="1200" spc="-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sw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baru Program Diploma Satu, Diploma Dua, Diploma Tiga, Sarjana Terapan, dan Sarjana </a:t>
                      </a:r>
                      <a:r>
                        <a:rPr lang="id-ID" sz="1200" spc="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(Pp)</a:t>
                      </a:r>
                      <a:r>
                        <a:rPr lang="id-ID" sz="1200" spc="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dari</a:t>
                      </a:r>
                      <a:r>
                        <a:rPr lang="id-ID" sz="1200" spc="-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d-ID" sz="1200" spc="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S-4</a:t>
                      </a:r>
                      <a:r>
                        <a:rPr lang="id-ID" sz="1200" spc="-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d-ID" sz="1200" spc="1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</a:t>
                      </a:r>
                      <a:r>
                        <a:rPr lang="id-ID" sz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</a:t>
                      </a:r>
                      <a:r>
                        <a:rPr lang="id-ID" sz="1200" spc="1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  <a:r>
                        <a:rPr lang="id-ID" sz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  <a:r>
                        <a:rPr lang="id-ID" sz="1200" spc="-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d-ID" sz="1200" spc="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urang</a:t>
                      </a:r>
                      <a:r>
                        <a:rPr lang="id-ID" sz="1200" spc="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dari</a:t>
                      </a:r>
                      <a:r>
                        <a:rPr lang="id-ID" sz="1200" spc="-5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d-ID" sz="1200" spc="-2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r>
                        <a:rPr lang="id-ID" sz="1200" spc="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</a:t>
                      </a:r>
                      <a:r>
                        <a:rPr lang="id-ID" sz="1200" spc="-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d-ID" sz="1200" spc="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  <a:r>
                        <a:rPr lang="id-ID" sz="1200" spc="-2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r>
                        <a:rPr lang="id-ID" sz="1200" spc="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dengan</a:t>
                      </a:r>
                      <a:r>
                        <a:rPr lang="id-ID" sz="1200" spc="5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30%.</a:t>
                      </a:r>
                      <a:endParaRPr lang="en-ID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3721834406"/>
                  </a:ext>
                </a:extLst>
              </a:tr>
              <a:tr h="224296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5405" marR="237490" algn="just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Pp</a:t>
                      </a:r>
                      <a:r>
                        <a:rPr lang="id-ID" sz="1200" spc="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=</a:t>
                      </a:r>
                      <a:r>
                        <a:rPr lang="id-ID" sz="1200" spc="5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-(((</a:t>
                      </a:r>
                      <a:r>
                        <a:rPr lang="id-ID" sz="1200" spc="15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</a:t>
                      </a:r>
                      <a:r>
                        <a:rPr lang="id-ID" sz="1200" spc="-2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</a:t>
                      </a:r>
                      <a:r>
                        <a:rPr lang="id-ID" sz="1200" spc="5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lang="id-ID" sz="1200" spc="8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–</a:t>
                      </a:r>
                      <a:r>
                        <a:rPr lang="id-ID" sz="1200" spc="-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d-ID" sz="1200" spc="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MB</a:t>
                      </a:r>
                      <a:r>
                        <a:rPr lang="id-ID" sz="1200" spc="5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R4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r>
                        <a:rPr lang="id-ID" sz="1200" spc="-3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 </a:t>
                      </a:r>
                      <a:r>
                        <a:rPr lang="id-ID" sz="1200" spc="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</a:t>
                      </a:r>
                      <a:r>
                        <a:rPr lang="id-ID" sz="1200" spc="-2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</a:t>
                      </a:r>
                      <a:r>
                        <a:rPr lang="id-ID" sz="1200" spc="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</a:t>
                      </a:r>
                      <a:r>
                        <a:rPr lang="id-ID" sz="1200" spc="5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r>
                        <a:rPr lang="id-ID" sz="1200" spc="-5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id-ID" sz="1200" spc="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</a:t>
                      </a:r>
                      <a:r>
                        <a:rPr lang="id-ID" sz="1200" spc="-2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</a:t>
                      </a:r>
                      <a:r>
                        <a:rPr lang="id-ID" sz="1200" spc="5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id-ID" sz="1200" spc="8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–</a:t>
                      </a:r>
                      <a:r>
                        <a:rPr lang="id-ID" sz="1200" spc="-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d-ID" sz="1200" spc="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MB</a:t>
                      </a:r>
                      <a:r>
                        <a:rPr lang="id-ID" sz="1200" spc="5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R3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r>
                        <a:rPr lang="id-ID" sz="1200" spc="-3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 </a:t>
                      </a:r>
                      <a:r>
                        <a:rPr lang="id-ID" sz="1200" spc="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MB</a:t>
                      </a:r>
                      <a:r>
                        <a:rPr lang="id-ID" sz="1200" spc="5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R3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r>
                        <a:rPr lang="id-ID" sz="1200" spc="-5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id-ID" sz="1200" spc="15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</a:t>
                      </a:r>
                      <a:r>
                        <a:rPr lang="id-ID" sz="1200" spc="-2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</a:t>
                      </a:r>
                      <a:r>
                        <a:rPr lang="id-ID" sz="1200" spc="5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id-ID" sz="1200" spc="8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id-ID" sz="1200" spc="-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d-ID" sz="1200" spc="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MB</a:t>
                      </a:r>
                      <a:r>
                        <a:rPr lang="id-ID" sz="1200" spc="5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R2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r>
                        <a:rPr lang="id-ID" sz="1200" spc="-3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 </a:t>
                      </a:r>
                      <a:r>
                        <a:rPr lang="id-ID" sz="1200" spc="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</a:t>
                      </a:r>
                      <a:r>
                        <a:rPr lang="id-ID" sz="1200" spc="-2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</a:t>
                      </a:r>
                      <a:r>
                        <a:rPr lang="id-ID" sz="1200" spc="5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</a:t>
                      </a:r>
                      <a:r>
                        <a:rPr lang="id-ID" sz="1200" spc="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r>
                        <a:rPr lang="id-ID" sz="1200" spc="-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</a:t>
                      </a:r>
                      <a:r>
                        <a:rPr lang="id-ID" sz="1200" spc="5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id-ID" sz="1200" spc="-2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id-ID" sz="1200" spc="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MBR</a:t>
                      </a:r>
                      <a:r>
                        <a:rPr lang="id-ID" sz="1200" spc="8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id-ID" sz="1200" spc="-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d-ID" sz="1200" spc="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MB</a:t>
                      </a:r>
                      <a:r>
                        <a:rPr lang="id-ID" sz="1200" spc="5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R1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r>
                        <a:rPr lang="id-ID" sz="1200" spc="-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 </a:t>
                      </a:r>
                      <a:r>
                        <a:rPr lang="id-ID" sz="1200" spc="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MB</a:t>
                      </a:r>
                      <a:r>
                        <a:rPr lang="id-ID" sz="1200" spc="5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R1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))</a:t>
                      </a:r>
                      <a:r>
                        <a:rPr lang="id-ID" sz="1200" spc="-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id-ID" sz="1200" spc="-2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4)</a:t>
                      </a:r>
                      <a:r>
                        <a:rPr lang="id-ID" sz="1200" spc="-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</a:t>
                      </a:r>
                      <a:r>
                        <a:rPr lang="id-ID" sz="1200" spc="2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en-ID" sz="12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ts val="800"/>
                        </a:lnSpc>
                        <a:spcBef>
                          <a:spcPts val="15"/>
                        </a:spcBef>
                        <a:spcAft>
                          <a:spcPts val="800"/>
                        </a:spcAft>
                      </a:pP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ID" sz="12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65405" marR="177165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d-ID" sz="1200" spc="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MB</a:t>
                      </a:r>
                      <a:r>
                        <a:rPr lang="id-ID" sz="1200" spc="5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=</a:t>
                      </a:r>
                      <a:r>
                        <a:rPr lang="id-ID" sz="1200" spc="-15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d-ID" sz="1200" spc="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</a:t>
                      </a:r>
                      <a:r>
                        <a:rPr lang="id-ID" sz="1200" spc="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lah</a:t>
                      </a:r>
                      <a:r>
                        <a:rPr lang="id-ID" sz="1200" spc="-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d-ID" sz="1200" spc="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aha</a:t>
                      </a:r>
                      <a:r>
                        <a:rPr lang="id-ID" sz="1200" spc="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  <a:r>
                        <a:rPr lang="id-ID" sz="1200" spc="-2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r>
                        <a:rPr lang="id-ID" sz="1200" spc="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sw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r>
                        <a:rPr lang="id-ID" sz="1200" spc="-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baru</a:t>
                      </a:r>
                      <a:r>
                        <a:rPr lang="id-ID" sz="1200" spc="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reguler</a:t>
                      </a:r>
                      <a:r>
                        <a:rPr lang="id-ID" sz="1200" spc="-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pada</a:t>
                      </a:r>
                      <a:r>
                        <a:rPr lang="id-ID" sz="1200" spc="-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d-ID" sz="1200" spc="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  <a:r>
                        <a:rPr lang="id-ID" sz="1200" spc="15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-4</a:t>
                      </a:r>
                      <a:endParaRPr lang="en-ID" sz="12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65405" marR="185420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d-ID" sz="1200" spc="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MB</a:t>
                      </a:r>
                      <a:r>
                        <a:rPr lang="id-ID" sz="1200" spc="5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=</a:t>
                      </a:r>
                      <a:r>
                        <a:rPr lang="id-ID" sz="1200" spc="-15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d-ID" sz="1200" spc="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</a:t>
                      </a:r>
                      <a:r>
                        <a:rPr lang="id-ID" sz="1200" spc="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lah</a:t>
                      </a:r>
                      <a:r>
                        <a:rPr lang="id-ID" sz="1200" spc="-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d-ID" sz="1200" spc="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aha</a:t>
                      </a:r>
                      <a:r>
                        <a:rPr lang="id-ID" sz="1200" spc="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  <a:r>
                        <a:rPr lang="id-ID" sz="1200" spc="-2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r>
                        <a:rPr lang="id-ID" sz="1200" spc="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sw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r>
                        <a:rPr lang="id-ID" sz="1200" spc="-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baru</a:t>
                      </a:r>
                      <a:r>
                        <a:rPr lang="id-ID" sz="1200" spc="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reguler</a:t>
                      </a:r>
                      <a:r>
                        <a:rPr lang="id-ID" sz="1200" spc="-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pada</a:t>
                      </a:r>
                      <a:r>
                        <a:rPr lang="id-ID" sz="1200" spc="-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d-ID" sz="1200" spc="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  <a:r>
                        <a:rPr lang="id-ID" sz="1200" spc="15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-3</a:t>
                      </a:r>
                      <a:endParaRPr lang="en-ID" sz="12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65405" marR="185420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d-ID" sz="1200" spc="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MB</a:t>
                      </a:r>
                      <a:r>
                        <a:rPr lang="id-ID" sz="1200" spc="5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=</a:t>
                      </a:r>
                      <a:r>
                        <a:rPr lang="id-ID" sz="1200" spc="-15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d-ID" sz="1200" spc="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</a:t>
                      </a:r>
                      <a:r>
                        <a:rPr lang="id-ID" sz="1200" spc="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lah</a:t>
                      </a:r>
                      <a:r>
                        <a:rPr lang="id-ID" sz="1200" spc="-5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d-ID" sz="1200" spc="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aha</a:t>
                      </a:r>
                      <a:r>
                        <a:rPr lang="id-ID" sz="1200" spc="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  <a:r>
                        <a:rPr lang="id-ID" sz="1200" spc="-2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r>
                        <a:rPr lang="id-ID" sz="1200" spc="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sw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r>
                        <a:rPr lang="id-ID" sz="1200" spc="-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baru</a:t>
                      </a:r>
                      <a:r>
                        <a:rPr lang="id-ID" sz="1200" spc="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reguler</a:t>
                      </a:r>
                      <a:r>
                        <a:rPr lang="id-ID" sz="1200" spc="-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pada</a:t>
                      </a:r>
                      <a:r>
                        <a:rPr lang="id-ID" sz="1200" spc="-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d-ID" sz="1200" spc="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TS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-2</a:t>
                      </a:r>
                      <a:endParaRPr lang="en-ID" sz="12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65405" marR="185420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d-ID" sz="1200" spc="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MB</a:t>
                      </a:r>
                      <a:r>
                        <a:rPr lang="id-ID" sz="1200" spc="5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=</a:t>
                      </a:r>
                      <a:r>
                        <a:rPr lang="id-ID" sz="1200" spc="-15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d-ID" sz="1200" spc="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</a:t>
                      </a:r>
                      <a:r>
                        <a:rPr lang="id-ID" sz="1200" spc="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lah</a:t>
                      </a:r>
                      <a:r>
                        <a:rPr lang="id-ID" sz="1200" spc="-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d-ID" sz="1200" spc="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aha</a:t>
                      </a:r>
                      <a:r>
                        <a:rPr lang="id-ID" sz="1200" spc="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  <a:r>
                        <a:rPr lang="id-ID" sz="1200" spc="-2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r>
                        <a:rPr lang="id-ID" sz="1200" spc="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sw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r>
                        <a:rPr lang="id-ID" sz="1200" spc="-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baru</a:t>
                      </a:r>
                      <a:r>
                        <a:rPr lang="id-ID" sz="1200" spc="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reguler</a:t>
                      </a:r>
                      <a:r>
                        <a:rPr lang="id-ID" sz="1200" spc="-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pada</a:t>
                      </a:r>
                      <a:r>
                        <a:rPr lang="id-ID" sz="1200" spc="-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d-ID" sz="1200" spc="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  <a:r>
                        <a:rPr lang="id-ID" sz="1200" spc="15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</a:t>
                      </a:r>
                      <a:endParaRPr lang="en-ID" sz="12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65405" marR="330200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d-ID" sz="1200" spc="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MBR =</a:t>
                      </a:r>
                      <a:r>
                        <a:rPr lang="id-ID" sz="1200" spc="5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d-ID" sz="1200" spc="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</a:t>
                      </a:r>
                      <a:r>
                        <a:rPr lang="id-ID" sz="1200" spc="-2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</a:t>
                      </a:r>
                      <a:r>
                        <a:rPr lang="id-ID" sz="1200" spc="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lah</a:t>
                      </a:r>
                      <a:r>
                        <a:rPr lang="id-ID" sz="1200" spc="-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d-ID" sz="1200" spc="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aha</a:t>
                      </a:r>
                      <a:r>
                        <a:rPr lang="id-ID" sz="1200" spc="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  <a:r>
                        <a:rPr lang="id-ID" sz="1200" spc="-2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r>
                        <a:rPr lang="id-ID" sz="1200" spc="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sw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r>
                        <a:rPr lang="id-ID" sz="1200" spc="-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baru</a:t>
                      </a:r>
                      <a:r>
                        <a:rPr lang="id-ID" sz="1200" spc="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reguler</a:t>
                      </a:r>
                      <a:r>
                        <a:rPr lang="id-ID" sz="1200" spc="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pada</a:t>
                      </a:r>
                      <a:r>
                        <a:rPr lang="id-ID" sz="1200" spc="-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id-ID" sz="1200" spc="1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  <a:r>
                        <a:rPr lang="id-ID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  <a:endParaRPr lang="en-ID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2452039413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xmlns="" id="{393330B5-D6AC-E7BE-E945-08749258F2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25129"/>
              </p:ext>
            </p:extLst>
          </p:nvPr>
        </p:nvGraphicFramePr>
        <p:xfrm>
          <a:off x="953632" y="3705101"/>
          <a:ext cx="10434804" cy="2359001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732664">
                  <a:extLst>
                    <a:ext uri="{9D8B030D-6E8A-4147-A177-3AD203B41FA5}">
                      <a16:colId xmlns:a16="http://schemas.microsoft.com/office/drawing/2014/main" xmlns="" val="2497360047"/>
                    </a:ext>
                  </a:extLst>
                </a:gridCol>
                <a:gridCol w="1520042">
                  <a:extLst>
                    <a:ext uri="{9D8B030D-6E8A-4147-A177-3AD203B41FA5}">
                      <a16:colId xmlns:a16="http://schemas.microsoft.com/office/drawing/2014/main" xmlns="" val="3693040751"/>
                    </a:ext>
                  </a:extLst>
                </a:gridCol>
                <a:gridCol w="2315688">
                  <a:extLst>
                    <a:ext uri="{9D8B030D-6E8A-4147-A177-3AD203B41FA5}">
                      <a16:colId xmlns:a16="http://schemas.microsoft.com/office/drawing/2014/main" xmlns="" val="295871585"/>
                    </a:ext>
                  </a:extLst>
                </a:gridCol>
                <a:gridCol w="5866410">
                  <a:extLst>
                    <a:ext uri="{9D8B030D-6E8A-4147-A177-3AD203B41FA5}">
                      <a16:colId xmlns:a16="http://schemas.microsoft.com/office/drawing/2014/main" xmlns="" val="2624196335"/>
                    </a:ext>
                  </a:extLst>
                </a:gridCol>
              </a:tblGrid>
              <a:tr h="558141">
                <a:tc rowSpan="2">
                  <a:txBody>
                    <a:bodyPr/>
                    <a:lstStyle/>
                    <a:p>
                      <a:pPr marL="159385" marR="15748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id-ID" sz="1200" dirty="0">
                        <a:effectLst/>
                      </a:endParaRPr>
                    </a:p>
                    <a:p>
                      <a:pPr marL="159385" marR="15748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id-ID" sz="1200" dirty="0">
                        <a:effectLst/>
                      </a:endParaRPr>
                    </a:p>
                    <a:p>
                      <a:pPr marL="159385" marR="15748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id-ID" sz="1200" dirty="0">
                        <a:effectLst/>
                      </a:endParaRPr>
                    </a:p>
                    <a:p>
                      <a:pPr marL="159385" marR="15748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d-ID" sz="1200" dirty="0">
                          <a:effectLst/>
                        </a:rPr>
                        <a:t>5</a:t>
                      </a:r>
                      <a:endParaRPr lang="en-ID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marL="53975" marR="53975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id-ID" sz="1200" spc="10" dirty="0">
                        <a:effectLst/>
                      </a:endParaRPr>
                    </a:p>
                    <a:p>
                      <a:pPr marL="53975" marR="53975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id-ID" sz="1200" spc="10" dirty="0">
                        <a:effectLst/>
                      </a:endParaRPr>
                    </a:p>
                    <a:p>
                      <a:pPr marL="53975" marR="53975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id-ID" sz="1200" spc="10" dirty="0">
                        <a:effectLst/>
                      </a:endParaRPr>
                    </a:p>
                    <a:p>
                      <a:pPr marL="53975" marR="53975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d-ID" sz="1200" spc="10" dirty="0">
                          <a:effectLst/>
                        </a:rPr>
                        <a:t>L</a:t>
                      </a:r>
                      <a:r>
                        <a:rPr lang="id-ID" sz="1200" spc="-10" dirty="0">
                          <a:effectLst/>
                        </a:rPr>
                        <a:t>u</a:t>
                      </a:r>
                      <a:r>
                        <a:rPr lang="id-ID" sz="1200" spc="10" dirty="0">
                          <a:effectLst/>
                        </a:rPr>
                        <a:t>lu</a:t>
                      </a:r>
                      <a:r>
                        <a:rPr lang="id-ID" sz="1200" dirty="0">
                          <a:effectLst/>
                        </a:rPr>
                        <a:t>san</a:t>
                      </a:r>
                      <a:endParaRPr lang="en-ID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marL="53975" marR="53975" algn="just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id-ID" sz="1200" spc="10" dirty="0">
                          <a:effectLst/>
                        </a:rPr>
                        <a:t>J</a:t>
                      </a:r>
                      <a:r>
                        <a:rPr lang="id-ID" sz="1200" dirty="0">
                          <a:effectLst/>
                        </a:rPr>
                        <a:t>u</a:t>
                      </a:r>
                      <a:r>
                        <a:rPr lang="id-ID" sz="1200" spc="10" dirty="0">
                          <a:effectLst/>
                        </a:rPr>
                        <a:t>m</a:t>
                      </a:r>
                      <a:r>
                        <a:rPr lang="id-ID" sz="1200" dirty="0">
                          <a:effectLst/>
                        </a:rPr>
                        <a:t>lah</a:t>
                      </a:r>
                      <a:r>
                        <a:rPr lang="id-ID" sz="1200" spc="10" dirty="0">
                          <a:effectLst/>
                        </a:rPr>
                        <a:t> </a:t>
                      </a:r>
                      <a:r>
                        <a:rPr lang="id-ID" sz="1200" dirty="0">
                          <a:effectLst/>
                        </a:rPr>
                        <a:t>lul</a:t>
                      </a:r>
                      <a:r>
                        <a:rPr lang="id-ID" sz="1200" spc="-20" dirty="0">
                          <a:effectLst/>
                        </a:rPr>
                        <a:t>u</a:t>
                      </a:r>
                      <a:r>
                        <a:rPr lang="id-ID" sz="1200" spc="10" dirty="0">
                          <a:effectLst/>
                        </a:rPr>
                        <a:t>s</a:t>
                      </a:r>
                      <a:r>
                        <a:rPr lang="id-ID" sz="1200" dirty="0">
                          <a:effectLst/>
                        </a:rPr>
                        <a:t>an</a:t>
                      </a:r>
                      <a:r>
                        <a:rPr lang="id-ID" sz="1200" spc="10" dirty="0">
                          <a:effectLst/>
                        </a:rPr>
                        <a:t> Program Diploma Satu, Diploma Dua, Diploma Tiga, Sarjana Terapan dan Sarjana </a:t>
                      </a:r>
                      <a:r>
                        <a:rPr lang="id-ID" sz="1200" dirty="0">
                          <a:effectLst/>
                        </a:rPr>
                        <a:t>dal</a:t>
                      </a:r>
                      <a:r>
                        <a:rPr lang="id-ID" sz="1200" spc="-20" dirty="0">
                          <a:effectLst/>
                        </a:rPr>
                        <a:t>a</a:t>
                      </a:r>
                      <a:r>
                        <a:rPr lang="id-ID" sz="1200" dirty="0">
                          <a:effectLst/>
                        </a:rPr>
                        <a:t>m</a:t>
                      </a:r>
                      <a:r>
                        <a:rPr lang="id-ID" sz="1200" spc="20" dirty="0">
                          <a:effectLst/>
                        </a:rPr>
                        <a:t> </a:t>
                      </a:r>
                      <a:r>
                        <a:rPr lang="id-ID" sz="1200" spc="10" dirty="0">
                          <a:effectLst/>
                        </a:rPr>
                        <a:t>5 t</a:t>
                      </a:r>
                      <a:r>
                        <a:rPr lang="id-ID" sz="1200" dirty="0">
                          <a:effectLst/>
                        </a:rPr>
                        <a:t>ahun </a:t>
                      </a:r>
                      <a:r>
                        <a:rPr lang="id-ID" sz="1200" spc="10" dirty="0">
                          <a:effectLst/>
                        </a:rPr>
                        <a:t>t</a:t>
                      </a:r>
                      <a:r>
                        <a:rPr lang="id-ID" sz="1200" dirty="0">
                          <a:effectLst/>
                        </a:rPr>
                        <a:t>era</a:t>
                      </a:r>
                      <a:r>
                        <a:rPr lang="id-ID" sz="1200" spc="10" dirty="0">
                          <a:effectLst/>
                        </a:rPr>
                        <a:t>k</a:t>
                      </a:r>
                      <a:r>
                        <a:rPr lang="id-ID" sz="1200" dirty="0">
                          <a:effectLst/>
                        </a:rPr>
                        <a:t>hir</a:t>
                      </a:r>
                      <a:r>
                        <a:rPr lang="id-ID" sz="1200" spc="-5" dirty="0">
                          <a:effectLst/>
                        </a:rPr>
                        <a:t> </a:t>
                      </a:r>
                      <a:r>
                        <a:rPr lang="id-ID" sz="1200" spc="-20" dirty="0">
                          <a:effectLst/>
                        </a:rPr>
                        <a:t>(</a:t>
                      </a:r>
                      <a:r>
                        <a:rPr lang="id-ID" sz="1200" spc="10" dirty="0">
                          <a:effectLst/>
                        </a:rPr>
                        <a:t>T</a:t>
                      </a:r>
                      <a:r>
                        <a:rPr lang="id-ID" sz="1200" dirty="0">
                          <a:effectLst/>
                        </a:rPr>
                        <a:t>S-4  </a:t>
                      </a:r>
                      <a:r>
                        <a:rPr lang="id-ID" sz="1200" spc="10" dirty="0" err="1">
                          <a:effectLst/>
                        </a:rPr>
                        <a:t>s.</a:t>
                      </a:r>
                      <a:r>
                        <a:rPr lang="id-ID" sz="1200" dirty="0" err="1">
                          <a:effectLst/>
                        </a:rPr>
                        <a:t>d</a:t>
                      </a:r>
                      <a:r>
                        <a:rPr lang="id-ID" sz="1200" dirty="0">
                          <a:effectLst/>
                        </a:rPr>
                        <a:t>.</a:t>
                      </a:r>
                      <a:r>
                        <a:rPr lang="id-ID" sz="1200" spc="-15" dirty="0">
                          <a:effectLst/>
                        </a:rPr>
                        <a:t> </a:t>
                      </a:r>
                      <a:r>
                        <a:rPr lang="id-ID" sz="1200" spc="10" dirty="0">
                          <a:effectLst/>
                        </a:rPr>
                        <a:t>T</a:t>
                      </a:r>
                      <a:r>
                        <a:rPr lang="id-ID" sz="1200" dirty="0">
                          <a:effectLst/>
                        </a:rPr>
                        <a:t>S).</a:t>
                      </a:r>
                      <a:endParaRPr lang="en-ID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5405" algn="just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id-ID" sz="1200" spc="10" dirty="0">
                          <a:effectLst/>
                        </a:rPr>
                        <a:t>R</a:t>
                      </a:r>
                      <a:r>
                        <a:rPr lang="id-ID" sz="1200" dirty="0">
                          <a:effectLst/>
                        </a:rPr>
                        <a:t>a</a:t>
                      </a:r>
                      <a:r>
                        <a:rPr lang="id-ID" sz="1200" spc="10" dirty="0">
                          <a:effectLst/>
                        </a:rPr>
                        <a:t>t</a:t>
                      </a:r>
                      <a:r>
                        <a:rPr lang="id-ID" sz="1200" dirty="0">
                          <a:effectLst/>
                        </a:rPr>
                        <a:t>a-ra</a:t>
                      </a:r>
                      <a:r>
                        <a:rPr lang="id-ID" sz="1200" spc="10" dirty="0">
                          <a:effectLst/>
                        </a:rPr>
                        <a:t>t</a:t>
                      </a:r>
                      <a:r>
                        <a:rPr lang="id-ID" sz="1200" dirty="0">
                          <a:effectLst/>
                        </a:rPr>
                        <a:t>a</a:t>
                      </a:r>
                      <a:r>
                        <a:rPr lang="id-ID" sz="1200" spc="-10" dirty="0">
                          <a:effectLst/>
                        </a:rPr>
                        <a:t> </a:t>
                      </a:r>
                      <a:r>
                        <a:rPr lang="id-ID" sz="1200" dirty="0">
                          <a:effectLst/>
                        </a:rPr>
                        <a:t>penurunan</a:t>
                      </a:r>
                      <a:r>
                        <a:rPr lang="id-ID" sz="1200" spc="5" dirty="0">
                          <a:effectLst/>
                        </a:rPr>
                        <a:t> </a:t>
                      </a:r>
                      <a:r>
                        <a:rPr lang="id-ID" sz="1200" dirty="0">
                          <a:effectLst/>
                        </a:rPr>
                        <a:t>j</a:t>
                      </a:r>
                      <a:r>
                        <a:rPr lang="id-ID" sz="1200" spc="-20" dirty="0">
                          <a:effectLst/>
                        </a:rPr>
                        <a:t>u</a:t>
                      </a:r>
                      <a:r>
                        <a:rPr lang="id-ID" sz="1200" spc="10" dirty="0">
                          <a:effectLst/>
                        </a:rPr>
                        <a:t>m</a:t>
                      </a:r>
                      <a:r>
                        <a:rPr lang="id-ID" sz="1200" dirty="0">
                          <a:effectLst/>
                        </a:rPr>
                        <a:t>lah</a:t>
                      </a:r>
                      <a:r>
                        <a:rPr lang="id-ID" sz="1200" spc="10" dirty="0">
                          <a:effectLst/>
                        </a:rPr>
                        <a:t> </a:t>
                      </a:r>
                      <a:r>
                        <a:rPr lang="id-ID" sz="1200" dirty="0">
                          <a:effectLst/>
                        </a:rPr>
                        <a:t>lul</a:t>
                      </a:r>
                      <a:r>
                        <a:rPr lang="id-ID" sz="1200" spc="-20" dirty="0">
                          <a:effectLst/>
                        </a:rPr>
                        <a:t>u</a:t>
                      </a:r>
                      <a:r>
                        <a:rPr lang="id-ID" sz="1200" spc="10" dirty="0">
                          <a:effectLst/>
                        </a:rPr>
                        <a:t>s</a:t>
                      </a:r>
                      <a:r>
                        <a:rPr lang="id-ID" sz="1200" dirty="0">
                          <a:effectLst/>
                        </a:rPr>
                        <a:t>an</a:t>
                      </a:r>
                      <a:r>
                        <a:rPr lang="id-ID" sz="1200" spc="10" dirty="0">
                          <a:effectLst/>
                        </a:rPr>
                        <a:t> Program Diploma Satu, Diploma Dua, Diploma Tiga, Sarjana Terapan dan Sarjana </a:t>
                      </a:r>
                      <a:r>
                        <a:rPr lang="id-ID" sz="1200" dirty="0">
                          <a:effectLst/>
                        </a:rPr>
                        <a:t>dari</a:t>
                      </a:r>
                      <a:r>
                        <a:rPr lang="id-ID" sz="1200" spc="-10" dirty="0">
                          <a:effectLst/>
                        </a:rPr>
                        <a:t> </a:t>
                      </a:r>
                      <a:r>
                        <a:rPr lang="id-ID" sz="1200" spc="10" dirty="0">
                          <a:effectLst/>
                        </a:rPr>
                        <a:t>T</a:t>
                      </a:r>
                      <a:r>
                        <a:rPr lang="id-ID" sz="1200" spc="15" dirty="0">
                          <a:effectLst/>
                        </a:rPr>
                        <a:t>S</a:t>
                      </a:r>
                      <a:r>
                        <a:rPr lang="id-ID" sz="1200" dirty="0">
                          <a:effectLst/>
                        </a:rPr>
                        <a:t>-4</a:t>
                      </a:r>
                      <a:r>
                        <a:rPr lang="id-ID" sz="1200" spc="-10" dirty="0">
                          <a:effectLst/>
                        </a:rPr>
                        <a:t> </a:t>
                      </a:r>
                      <a:r>
                        <a:rPr lang="id-ID" sz="1200" spc="10" dirty="0">
                          <a:effectLst/>
                        </a:rPr>
                        <a:t>k</a:t>
                      </a:r>
                      <a:r>
                        <a:rPr lang="id-ID" sz="1200" dirty="0">
                          <a:effectLst/>
                        </a:rPr>
                        <a:t>e</a:t>
                      </a:r>
                      <a:r>
                        <a:rPr lang="id-ID" sz="1200" spc="-10" dirty="0">
                          <a:effectLst/>
                        </a:rPr>
                        <a:t> T</a:t>
                      </a:r>
                      <a:r>
                        <a:rPr lang="id-ID" sz="1200" dirty="0">
                          <a:effectLst/>
                        </a:rPr>
                        <a:t>S </a:t>
                      </a:r>
                      <a:r>
                        <a:rPr lang="id-ID" sz="1200" spc="10" dirty="0">
                          <a:effectLst/>
                        </a:rPr>
                        <a:t>k</a:t>
                      </a:r>
                      <a:r>
                        <a:rPr lang="id-ID" sz="1200" dirty="0">
                          <a:effectLst/>
                        </a:rPr>
                        <a:t>uran</a:t>
                      </a:r>
                      <a:r>
                        <a:rPr lang="id-ID" sz="1200" spc="20" dirty="0">
                          <a:effectLst/>
                        </a:rPr>
                        <a:t>g </a:t>
                      </a:r>
                      <a:r>
                        <a:rPr lang="id-ID" sz="1200" dirty="0">
                          <a:effectLst/>
                        </a:rPr>
                        <a:t>dari</a:t>
                      </a:r>
                      <a:r>
                        <a:rPr lang="id-ID" sz="1200" spc="15" dirty="0">
                          <a:effectLst/>
                        </a:rPr>
                        <a:t> </a:t>
                      </a:r>
                      <a:r>
                        <a:rPr lang="id-ID" sz="1200" spc="-20" dirty="0">
                          <a:effectLst/>
                        </a:rPr>
                        <a:t>a</a:t>
                      </a:r>
                      <a:r>
                        <a:rPr lang="id-ID" sz="1200" spc="10" dirty="0">
                          <a:effectLst/>
                        </a:rPr>
                        <a:t>t</a:t>
                      </a:r>
                      <a:r>
                        <a:rPr lang="id-ID" sz="1200" dirty="0">
                          <a:effectLst/>
                        </a:rPr>
                        <a:t>au</a:t>
                      </a:r>
                      <a:r>
                        <a:rPr lang="id-ID" sz="1200" spc="-10" dirty="0">
                          <a:effectLst/>
                        </a:rPr>
                        <a:t> </a:t>
                      </a:r>
                      <a:r>
                        <a:rPr lang="id-ID" sz="1200" spc="10" dirty="0">
                          <a:effectLst/>
                        </a:rPr>
                        <a:t>s</a:t>
                      </a:r>
                      <a:r>
                        <a:rPr lang="id-ID" sz="1200" spc="-20" dirty="0">
                          <a:effectLst/>
                        </a:rPr>
                        <a:t>a</a:t>
                      </a:r>
                      <a:r>
                        <a:rPr lang="id-ID" sz="1200" spc="10" dirty="0">
                          <a:effectLst/>
                        </a:rPr>
                        <a:t>m</a:t>
                      </a:r>
                      <a:r>
                        <a:rPr lang="id-ID" sz="1200" dirty="0">
                          <a:effectLst/>
                        </a:rPr>
                        <a:t>a</a:t>
                      </a:r>
                      <a:r>
                        <a:rPr lang="id-ID" sz="1200" spc="10" dirty="0">
                          <a:effectLst/>
                        </a:rPr>
                        <a:t> </a:t>
                      </a:r>
                      <a:r>
                        <a:rPr lang="id-ID" sz="1200" dirty="0">
                          <a:effectLst/>
                        </a:rPr>
                        <a:t>dengan</a:t>
                      </a:r>
                      <a:r>
                        <a:rPr lang="id-ID" sz="1200" spc="-5" dirty="0">
                          <a:effectLst/>
                        </a:rPr>
                        <a:t> </a:t>
                      </a:r>
                      <a:r>
                        <a:rPr lang="id-ID" sz="1200" dirty="0">
                          <a:effectLst/>
                        </a:rPr>
                        <a:t>30%.</a:t>
                      </a:r>
                      <a:endParaRPr lang="en-ID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507624414"/>
                  </a:ext>
                </a:extLst>
              </a:tr>
              <a:tr h="11684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5405" marR="179705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800"/>
                        </a:spcAft>
                      </a:pPr>
                      <a:r>
                        <a:rPr lang="id-ID" sz="1200" dirty="0">
                          <a:effectLst/>
                        </a:rPr>
                        <a:t>Pp</a:t>
                      </a:r>
                      <a:r>
                        <a:rPr lang="id-ID" sz="1200" spc="30" dirty="0">
                          <a:effectLst/>
                        </a:rPr>
                        <a:t> </a:t>
                      </a:r>
                      <a:r>
                        <a:rPr lang="id-ID" sz="1200" dirty="0">
                          <a:effectLst/>
                        </a:rPr>
                        <a:t>=</a:t>
                      </a:r>
                      <a:r>
                        <a:rPr lang="id-ID" sz="1200" spc="25" dirty="0">
                          <a:effectLst/>
                        </a:rPr>
                        <a:t> </a:t>
                      </a:r>
                      <a:r>
                        <a:rPr lang="id-ID" sz="1200" dirty="0">
                          <a:effectLst/>
                        </a:rPr>
                        <a:t>-(((</a:t>
                      </a:r>
                      <a:r>
                        <a:rPr lang="id-ID" sz="1200" spc="15" dirty="0">
                          <a:effectLst/>
                        </a:rPr>
                        <a:t>N</a:t>
                      </a:r>
                      <a:r>
                        <a:rPr lang="id-ID" sz="1200" spc="-15" dirty="0">
                          <a:effectLst/>
                        </a:rPr>
                        <a:t>L</a:t>
                      </a:r>
                      <a:r>
                        <a:rPr lang="id-ID" sz="1200" dirty="0">
                          <a:effectLst/>
                        </a:rPr>
                        <a:t>3</a:t>
                      </a:r>
                      <a:r>
                        <a:rPr lang="id-ID" sz="1200" spc="100" dirty="0">
                          <a:effectLst/>
                        </a:rPr>
                        <a:t> </a:t>
                      </a:r>
                      <a:r>
                        <a:rPr lang="id-ID" sz="1200" dirty="0">
                          <a:effectLst/>
                        </a:rPr>
                        <a:t>–</a:t>
                      </a:r>
                      <a:r>
                        <a:rPr lang="id-ID" sz="1200" spc="30" dirty="0">
                          <a:effectLst/>
                        </a:rPr>
                        <a:t> </a:t>
                      </a:r>
                      <a:r>
                        <a:rPr lang="id-ID" sz="1200" spc="10" dirty="0">
                          <a:effectLst/>
                        </a:rPr>
                        <a:t>N</a:t>
                      </a:r>
                      <a:r>
                        <a:rPr lang="id-ID" sz="1200" spc="-15" dirty="0">
                          <a:effectLst/>
                        </a:rPr>
                        <a:t>L</a:t>
                      </a:r>
                      <a:r>
                        <a:rPr lang="id-ID" sz="1200" spc="5" dirty="0">
                          <a:effectLst/>
                        </a:rPr>
                        <a:t>4</a:t>
                      </a:r>
                      <a:r>
                        <a:rPr lang="id-ID" sz="1200" dirty="0">
                          <a:effectLst/>
                        </a:rPr>
                        <a:t>)</a:t>
                      </a:r>
                      <a:r>
                        <a:rPr lang="id-ID" sz="1200" spc="10" dirty="0">
                          <a:effectLst/>
                        </a:rPr>
                        <a:t> </a:t>
                      </a:r>
                      <a:r>
                        <a:rPr lang="id-ID" sz="1200" dirty="0">
                          <a:effectLst/>
                        </a:rPr>
                        <a:t>/</a:t>
                      </a:r>
                      <a:r>
                        <a:rPr lang="id-ID" sz="1200" spc="20" dirty="0">
                          <a:effectLst/>
                        </a:rPr>
                        <a:t> </a:t>
                      </a:r>
                      <a:r>
                        <a:rPr lang="id-ID" sz="1200" spc="10" dirty="0">
                          <a:effectLst/>
                        </a:rPr>
                        <a:t>N</a:t>
                      </a:r>
                      <a:r>
                        <a:rPr lang="id-ID" sz="1200" spc="5" dirty="0">
                          <a:effectLst/>
                        </a:rPr>
                        <a:t>L4</a:t>
                      </a:r>
                      <a:r>
                        <a:rPr lang="id-ID" sz="1200" dirty="0">
                          <a:effectLst/>
                        </a:rPr>
                        <a:t>)</a:t>
                      </a:r>
                      <a:r>
                        <a:rPr lang="id-ID" sz="1200" spc="10" dirty="0">
                          <a:effectLst/>
                        </a:rPr>
                        <a:t> </a:t>
                      </a:r>
                      <a:r>
                        <a:rPr lang="id-ID" sz="1200" dirty="0">
                          <a:effectLst/>
                        </a:rPr>
                        <a:t>(</a:t>
                      </a:r>
                      <a:r>
                        <a:rPr lang="id-ID" sz="1200" spc="-10" dirty="0">
                          <a:effectLst/>
                        </a:rPr>
                        <a:t>N</a:t>
                      </a:r>
                      <a:r>
                        <a:rPr lang="id-ID" sz="1200" spc="5" dirty="0">
                          <a:effectLst/>
                        </a:rPr>
                        <a:t>L</a:t>
                      </a:r>
                      <a:r>
                        <a:rPr lang="id-ID" sz="1200" dirty="0">
                          <a:effectLst/>
                        </a:rPr>
                        <a:t>2</a:t>
                      </a:r>
                      <a:r>
                        <a:rPr lang="id-ID" sz="1200" spc="100" dirty="0">
                          <a:effectLst/>
                        </a:rPr>
                        <a:t> </a:t>
                      </a:r>
                      <a:r>
                        <a:rPr lang="id-ID" sz="1200" dirty="0">
                          <a:effectLst/>
                        </a:rPr>
                        <a:t>–</a:t>
                      </a:r>
                      <a:r>
                        <a:rPr lang="id-ID" sz="1200" spc="30" dirty="0">
                          <a:effectLst/>
                        </a:rPr>
                        <a:t> </a:t>
                      </a:r>
                      <a:r>
                        <a:rPr lang="id-ID" sz="1200" spc="-10" dirty="0">
                          <a:effectLst/>
                        </a:rPr>
                        <a:t>N</a:t>
                      </a:r>
                      <a:r>
                        <a:rPr lang="id-ID" sz="1200" spc="5" dirty="0">
                          <a:effectLst/>
                        </a:rPr>
                        <a:t>L3</a:t>
                      </a:r>
                      <a:r>
                        <a:rPr lang="id-ID" sz="1200" dirty="0">
                          <a:effectLst/>
                        </a:rPr>
                        <a:t>)</a:t>
                      </a:r>
                      <a:r>
                        <a:rPr lang="id-ID" sz="1200" spc="10" dirty="0">
                          <a:effectLst/>
                        </a:rPr>
                        <a:t> </a:t>
                      </a:r>
                      <a:r>
                        <a:rPr lang="id-ID" sz="1200" dirty="0">
                          <a:effectLst/>
                        </a:rPr>
                        <a:t>/</a:t>
                      </a:r>
                      <a:r>
                        <a:rPr lang="id-ID" sz="1200" spc="20" dirty="0">
                          <a:effectLst/>
                        </a:rPr>
                        <a:t> </a:t>
                      </a:r>
                      <a:r>
                        <a:rPr lang="id-ID" sz="1200" spc="-10" dirty="0">
                          <a:effectLst/>
                        </a:rPr>
                        <a:t>N</a:t>
                      </a:r>
                      <a:r>
                        <a:rPr lang="id-ID" sz="1200" spc="5" dirty="0">
                          <a:effectLst/>
                        </a:rPr>
                        <a:t>L3</a:t>
                      </a:r>
                      <a:r>
                        <a:rPr lang="id-ID" sz="1200" dirty="0">
                          <a:effectLst/>
                        </a:rPr>
                        <a:t>)</a:t>
                      </a:r>
                      <a:r>
                        <a:rPr lang="id-ID" sz="1200" spc="30" dirty="0">
                          <a:effectLst/>
                        </a:rPr>
                        <a:t> </a:t>
                      </a:r>
                      <a:r>
                        <a:rPr lang="id-ID" sz="1200" spc="-5" dirty="0">
                          <a:effectLst/>
                        </a:rPr>
                        <a:t>+</a:t>
                      </a:r>
                      <a:r>
                        <a:rPr lang="id-ID" sz="1200" dirty="0">
                          <a:effectLst/>
                        </a:rPr>
                        <a:t>(</a:t>
                      </a:r>
                      <a:r>
                        <a:rPr lang="id-ID" sz="1200" spc="-10" dirty="0">
                          <a:effectLst/>
                        </a:rPr>
                        <a:t>N</a:t>
                      </a:r>
                      <a:r>
                        <a:rPr lang="id-ID" sz="1200" spc="5" dirty="0">
                          <a:effectLst/>
                        </a:rPr>
                        <a:t>L</a:t>
                      </a:r>
                      <a:r>
                        <a:rPr lang="id-ID" sz="1200" dirty="0">
                          <a:effectLst/>
                        </a:rPr>
                        <a:t>1</a:t>
                      </a:r>
                      <a:r>
                        <a:rPr lang="id-ID" sz="1200" spc="100" dirty="0">
                          <a:effectLst/>
                        </a:rPr>
                        <a:t> </a:t>
                      </a:r>
                      <a:r>
                        <a:rPr lang="id-ID" sz="1200" dirty="0">
                          <a:effectLst/>
                        </a:rPr>
                        <a:t>-</a:t>
                      </a:r>
                      <a:r>
                        <a:rPr lang="id-ID" sz="1200" spc="15" dirty="0">
                          <a:effectLst/>
                        </a:rPr>
                        <a:t> </a:t>
                      </a:r>
                      <a:r>
                        <a:rPr lang="id-ID" sz="1200" spc="10" dirty="0">
                          <a:effectLst/>
                        </a:rPr>
                        <a:t>N</a:t>
                      </a:r>
                      <a:r>
                        <a:rPr lang="id-ID" sz="1200" spc="5" dirty="0">
                          <a:effectLst/>
                        </a:rPr>
                        <a:t>L2</a:t>
                      </a:r>
                      <a:r>
                        <a:rPr lang="id-ID" sz="1200" dirty="0">
                          <a:effectLst/>
                        </a:rPr>
                        <a:t>) / </a:t>
                      </a:r>
                      <a:r>
                        <a:rPr lang="id-ID" sz="1200" spc="10" dirty="0">
                          <a:effectLst/>
                        </a:rPr>
                        <a:t>N</a:t>
                      </a:r>
                      <a:r>
                        <a:rPr lang="id-ID" sz="1200" spc="5" dirty="0">
                          <a:effectLst/>
                        </a:rPr>
                        <a:t>L2</a:t>
                      </a:r>
                      <a:r>
                        <a:rPr lang="id-ID" sz="1200" dirty="0">
                          <a:effectLst/>
                        </a:rPr>
                        <a:t>)</a:t>
                      </a:r>
                      <a:r>
                        <a:rPr lang="id-ID" sz="1200" spc="-30" dirty="0">
                          <a:effectLst/>
                        </a:rPr>
                        <a:t> </a:t>
                      </a:r>
                      <a:r>
                        <a:rPr lang="id-ID" sz="1200" dirty="0">
                          <a:effectLst/>
                        </a:rPr>
                        <a:t>+</a:t>
                      </a:r>
                      <a:r>
                        <a:rPr lang="id-ID" sz="1200" spc="5" dirty="0">
                          <a:effectLst/>
                        </a:rPr>
                        <a:t> </a:t>
                      </a:r>
                      <a:r>
                        <a:rPr lang="id-ID" sz="1200" dirty="0">
                          <a:effectLst/>
                        </a:rPr>
                        <a:t>(</a:t>
                      </a:r>
                      <a:r>
                        <a:rPr lang="id-ID" sz="1200" spc="-20" dirty="0">
                          <a:effectLst/>
                        </a:rPr>
                        <a:t>(</a:t>
                      </a:r>
                      <a:r>
                        <a:rPr lang="id-ID" sz="1200" spc="15" dirty="0">
                          <a:effectLst/>
                        </a:rPr>
                        <a:t>N</a:t>
                      </a:r>
                      <a:r>
                        <a:rPr lang="id-ID" sz="1200" dirty="0">
                          <a:effectLst/>
                        </a:rPr>
                        <a:t>L</a:t>
                      </a:r>
                      <a:r>
                        <a:rPr lang="id-ID" sz="1200" spc="80" dirty="0">
                          <a:effectLst/>
                        </a:rPr>
                        <a:t> </a:t>
                      </a:r>
                      <a:r>
                        <a:rPr lang="id-ID" sz="1200" dirty="0">
                          <a:effectLst/>
                        </a:rPr>
                        <a:t>-</a:t>
                      </a:r>
                      <a:r>
                        <a:rPr lang="id-ID" sz="1200" spc="-10" dirty="0">
                          <a:effectLst/>
                        </a:rPr>
                        <a:t> </a:t>
                      </a:r>
                      <a:r>
                        <a:rPr lang="id-ID" sz="1200" spc="10" dirty="0">
                          <a:effectLst/>
                        </a:rPr>
                        <a:t>N</a:t>
                      </a:r>
                      <a:r>
                        <a:rPr lang="id-ID" sz="1200" spc="-15" dirty="0">
                          <a:effectLst/>
                        </a:rPr>
                        <a:t>L</a:t>
                      </a:r>
                      <a:r>
                        <a:rPr lang="id-ID" sz="1200" spc="5" dirty="0">
                          <a:effectLst/>
                        </a:rPr>
                        <a:t>1</a:t>
                      </a:r>
                      <a:r>
                        <a:rPr lang="id-ID" sz="1200" dirty="0">
                          <a:effectLst/>
                        </a:rPr>
                        <a:t>)</a:t>
                      </a:r>
                      <a:r>
                        <a:rPr lang="id-ID" sz="1200" spc="-10" dirty="0">
                          <a:effectLst/>
                        </a:rPr>
                        <a:t> </a:t>
                      </a:r>
                      <a:r>
                        <a:rPr lang="id-ID" sz="1200" dirty="0">
                          <a:effectLst/>
                        </a:rPr>
                        <a:t>/ </a:t>
                      </a:r>
                      <a:r>
                        <a:rPr lang="id-ID" sz="1200" spc="10" dirty="0">
                          <a:effectLst/>
                        </a:rPr>
                        <a:t>N</a:t>
                      </a:r>
                      <a:r>
                        <a:rPr lang="id-ID" sz="1200" spc="5" dirty="0">
                          <a:effectLst/>
                        </a:rPr>
                        <a:t>L1</a:t>
                      </a:r>
                      <a:r>
                        <a:rPr lang="id-ID" sz="1200" dirty="0">
                          <a:effectLst/>
                        </a:rPr>
                        <a:t>))</a:t>
                      </a:r>
                      <a:r>
                        <a:rPr lang="id-ID" sz="1200" spc="-30" dirty="0">
                          <a:effectLst/>
                        </a:rPr>
                        <a:t> </a:t>
                      </a:r>
                      <a:r>
                        <a:rPr lang="id-ID" sz="1200" dirty="0">
                          <a:effectLst/>
                        </a:rPr>
                        <a:t>/ 2)</a:t>
                      </a:r>
                      <a:r>
                        <a:rPr lang="id-ID" sz="1200" spc="-10" dirty="0">
                          <a:effectLst/>
                        </a:rPr>
                        <a:t> </a:t>
                      </a:r>
                      <a:r>
                        <a:rPr lang="id-ID" sz="1200" dirty="0">
                          <a:effectLst/>
                        </a:rPr>
                        <a:t>x</a:t>
                      </a:r>
                      <a:r>
                        <a:rPr lang="id-ID" sz="1200" spc="5" dirty="0">
                          <a:effectLst/>
                        </a:rPr>
                        <a:t> </a:t>
                      </a:r>
                      <a:r>
                        <a:rPr lang="id-ID" sz="1200" dirty="0">
                          <a:effectLst/>
                        </a:rPr>
                        <a:t>100% </a:t>
                      </a:r>
                      <a:endParaRPr lang="en-ID" sz="1200" dirty="0">
                        <a:effectLst/>
                      </a:endParaRPr>
                    </a:p>
                    <a:p>
                      <a:pPr marL="65405" marR="179705">
                        <a:lnSpc>
                          <a:spcPct val="100000"/>
                        </a:lnSpc>
                        <a:spcBef>
                          <a:spcPts val="145"/>
                        </a:spcBef>
                        <a:spcAft>
                          <a:spcPts val="800"/>
                        </a:spcAft>
                      </a:pPr>
                      <a:r>
                        <a:rPr lang="id-ID" sz="1200" spc="10" dirty="0">
                          <a:effectLst/>
                        </a:rPr>
                        <a:t>N</a:t>
                      </a:r>
                      <a:r>
                        <a:rPr lang="id-ID" sz="1200" spc="5" dirty="0">
                          <a:effectLst/>
                        </a:rPr>
                        <a:t>L</a:t>
                      </a:r>
                      <a:r>
                        <a:rPr lang="id-ID" sz="1200" dirty="0">
                          <a:effectLst/>
                        </a:rPr>
                        <a:t>4 =</a:t>
                      </a:r>
                      <a:r>
                        <a:rPr lang="id-ID" sz="1200" spc="-15" dirty="0">
                          <a:effectLst/>
                        </a:rPr>
                        <a:t> </a:t>
                      </a:r>
                      <a:r>
                        <a:rPr lang="id-ID" sz="1200" spc="10" dirty="0">
                          <a:effectLst/>
                        </a:rPr>
                        <a:t>J</a:t>
                      </a:r>
                      <a:r>
                        <a:rPr lang="id-ID" sz="1200" dirty="0">
                          <a:effectLst/>
                        </a:rPr>
                        <a:t>u</a:t>
                      </a:r>
                      <a:r>
                        <a:rPr lang="id-ID" sz="1200" spc="10" dirty="0">
                          <a:effectLst/>
                        </a:rPr>
                        <a:t>m</a:t>
                      </a:r>
                      <a:r>
                        <a:rPr lang="id-ID" sz="1200" dirty="0">
                          <a:effectLst/>
                        </a:rPr>
                        <a:t>lah</a:t>
                      </a:r>
                      <a:r>
                        <a:rPr lang="id-ID" sz="1200" spc="10" dirty="0">
                          <a:effectLst/>
                        </a:rPr>
                        <a:t> </a:t>
                      </a:r>
                      <a:r>
                        <a:rPr lang="id-ID" sz="1200" dirty="0">
                          <a:effectLst/>
                        </a:rPr>
                        <a:t>lul</a:t>
                      </a:r>
                      <a:r>
                        <a:rPr lang="id-ID" sz="1200" spc="-20" dirty="0">
                          <a:effectLst/>
                        </a:rPr>
                        <a:t>u</a:t>
                      </a:r>
                      <a:r>
                        <a:rPr lang="id-ID" sz="1200" spc="10" dirty="0">
                          <a:effectLst/>
                        </a:rPr>
                        <a:t>s</a:t>
                      </a:r>
                      <a:r>
                        <a:rPr lang="id-ID" sz="1200" dirty="0">
                          <a:effectLst/>
                        </a:rPr>
                        <a:t>an</a:t>
                      </a:r>
                      <a:r>
                        <a:rPr lang="id-ID" sz="1200" spc="10" dirty="0">
                          <a:effectLst/>
                        </a:rPr>
                        <a:t> </a:t>
                      </a:r>
                      <a:r>
                        <a:rPr lang="id-ID" sz="1200" dirty="0">
                          <a:effectLst/>
                        </a:rPr>
                        <a:t>pada</a:t>
                      </a:r>
                      <a:r>
                        <a:rPr lang="id-ID" sz="1200" spc="-10" dirty="0">
                          <a:effectLst/>
                        </a:rPr>
                        <a:t> </a:t>
                      </a:r>
                      <a:r>
                        <a:rPr lang="id-ID" sz="1200" spc="10" dirty="0">
                          <a:effectLst/>
                        </a:rPr>
                        <a:t>TS</a:t>
                      </a:r>
                      <a:r>
                        <a:rPr lang="id-ID" sz="1200" dirty="0">
                          <a:effectLst/>
                        </a:rPr>
                        <a:t>-4</a:t>
                      </a:r>
                      <a:endParaRPr lang="en-ID" sz="1200" dirty="0">
                        <a:effectLst/>
                      </a:endParaRPr>
                    </a:p>
                    <a:p>
                      <a:pPr marL="65405" marR="179705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ts val="800"/>
                        </a:spcAft>
                      </a:pPr>
                      <a:r>
                        <a:rPr lang="id-ID" sz="1200" spc="10" dirty="0">
                          <a:effectLst/>
                        </a:rPr>
                        <a:t>N</a:t>
                      </a:r>
                      <a:r>
                        <a:rPr lang="id-ID" sz="1200" spc="5" dirty="0">
                          <a:effectLst/>
                        </a:rPr>
                        <a:t>L</a:t>
                      </a:r>
                      <a:r>
                        <a:rPr lang="id-ID" sz="1200" dirty="0">
                          <a:effectLst/>
                        </a:rPr>
                        <a:t>3 =</a:t>
                      </a:r>
                      <a:r>
                        <a:rPr lang="id-ID" sz="1200" spc="-15" dirty="0">
                          <a:effectLst/>
                        </a:rPr>
                        <a:t> </a:t>
                      </a:r>
                      <a:r>
                        <a:rPr lang="id-ID" sz="1200" spc="10" dirty="0">
                          <a:effectLst/>
                        </a:rPr>
                        <a:t>J</a:t>
                      </a:r>
                      <a:r>
                        <a:rPr lang="id-ID" sz="1200" dirty="0">
                          <a:effectLst/>
                        </a:rPr>
                        <a:t>u</a:t>
                      </a:r>
                      <a:r>
                        <a:rPr lang="id-ID" sz="1200" spc="10" dirty="0">
                          <a:effectLst/>
                        </a:rPr>
                        <a:t>m</a:t>
                      </a:r>
                      <a:r>
                        <a:rPr lang="id-ID" sz="1200" dirty="0">
                          <a:effectLst/>
                        </a:rPr>
                        <a:t>lah</a:t>
                      </a:r>
                      <a:r>
                        <a:rPr lang="id-ID" sz="1200" spc="10" dirty="0">
                          <a:effectLst/>
                        </a:rPr>
                        <a:t> </a:t>
                      </a:r>
                      <a:r>
                        <a:rPr lang="id-ID" sz="1200" dirty="0">
                          <a:effectLst/>
                        </a:rPr>
                        <a:t>lul</a:t>
                      </a:r>
                      <a:r>
                        <a:rPr lang="id-ID" sz="1200" spc="-20" dirty="0">
                          <a:effectLst/>
                        </a:rPr>
                        <a:t>u</a:t>
                      </a:r>
                      <a:r>
                        <a:rPr lang="id-ID" sz="1200" spc="10" dirty="0">
                          <a:effectLst/>
                        </a:rPr>
                        <a:t>s</a:t>
                      </a:r>
                      <a:r>
                        <a:rPr lang="id-ID" sz="1200" dirty="0">
                          <a:effectLst/>
                        </a:rPr>
                        <a:t>an</a:t>
                      </a:r>
                      <a:r>
                        <a:rPr lang="id-ID" sz="1200" spc="10" dirty="0">
                          <a:effectLst/>
                        </a:rPr>
                        <a:t> </a:t>
                      </a:r>
                      <a:r>
                        <a:rPr lang="id-ID" sz="1200" dirty="0">
                          <a:effectLst/>
                        </a:rPr>
                        <a:t>pada</a:t>
                      </a:r>
                      <a:r>
                        <a:rPr lang="id-ID" sz="1200" spc="-10" dirty="0">
                          <a:effectLst/>
                        </a:rPr>
                        <a:t> </a:t>
                      </a:r>
                      <a:r>
                        <a:rPr lang="id-ID" sz="1200" spc="10" dirty="0">
                          <a:effectLst/>
                        </a:rPr>
                        <a:t>TS</a:t>
                      </a:r>
                      <a:r>
                        <a:rPr lang="id-ID" sz="1200" dirty="0">
                          <a:effectLst/>
                        </a:rPr>
                        <a:t>-3</a:t>
                      </a:r>
                      <a:endParaRPr lang="en-ID" sz="1200" dirty="0">
                        <a:effectLst/>
                      </a:endParaRPr>
                    </a:p>
                    <a:p>
                      <a:pPr marL="65405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id-ID" sz="1200" spc="10" dirty="0">
                          <a:effectLst/>
                        </a:rPr>
                        <a:t>N</a:t>
                      </a:r>
                      <a:r>
                        <a:rPr lang="id-ID" sz="1200" spc="5" dirty="0">
                          <a:effectLst/>
                        </a:rPr>
                        <a:t>L</a:t>
                      </a:r>
                      <a:r>
                        <a:rPr lang="id-ID" sz="1200" dirty="0">
                          <a:effectLst/>
                        </a:rPr>
                        <a:t>2 =</a:t>
                      </a:r>
                      <a:r>
                        <a:rPr lang="id-ID" sz="1200" spc="-15" dirty="0">
                          <a:effectLst/>
                        </a:rPr>
                        <a:t> </a:t>
                      </a:r>
                      <a:r>
                        <a:rPr lang="id-ID" sz="1200" spc="10" dirty="0">
                          <a:effectLst/>
                        </a:rPr>
                        <a:t>J</a:t>
                      </a:r>
                      <a:r>
                        <a:rPr lang="id-ID" sz="1200" dirty="0">
                          <a:effectLst/>
                        </a:rPr>
                        <a:t>u</a:t>
                      </a:r>
                      <a:r>
                        <a:rPr lang="id-ID" sz="1200" spc="10" dirty="0">
                          <a:effectLst/>
                        </a:rPr>
                        <a:t>m</a:t>
                      </a:r>
                      <a:r>
                        <a:rPr lang="id-ID" sz="1200" dirty="0">
                          <a:effectLst/>
                        </a:rPr>
                        <a:t>lah</a:t>
                      </a:r>
                      <a:r>
                        <a:rPr lang="id-ID" sz="1200" spc="10" dirty="0">
                          <a:effectLst/>
                        </a:rPr>
                        <a:t> </a:t>
                      </a:r>
                      <a:r>
                        <a:rPr lang="id-ID" sz="1200" dirty="0">
                          <a:effectLst/>
                        </a:rPr>
                        <a:t>lul</a:t>
                      </a:r>
                      <a:r>
                        <a:rPr lang="id-ID" sz="1200" spc="-20" dirty="0">
                          <a:effectLst/>
                        </a:rPr>
                        <a:t>u</a:t>
                      </a:r>
                      <a:r>
                        <a:rPr lang="id-ID" sz="1200" spc="10" dirty="0">
                          <a:effectLst/>
                        </a:rPr>
                        <a:t>s</a:t>
                      </a:r>
                      <a:r>
                        <a:rPr lang="id-ID" sz="1200" dirty="0">
                          <a:effectLst/>
                        </a:rPr>
                        <a:t>an</a:t>
                      </a:r>
                      <a:r>
                        <a:rPr lang="id-ID" sz="1200" spc="10" dirty="0">
                          <a:effectLst/>
                        </a:rPr>
                        <a:t> </a:t>
                      </a:r>
                      <a:r>
                        <a:rPr lang="id-ID" sz="1200" dirty="0">
                          <a:effectLst/>
                        </a:rPr>
                        <a:t>pada</a:t>
                      </a:r>
                      <a:r>
                        <a:rPr lang="id-ID" sz="1200" spc="-10" dirty="0">
                          <a:effectLst/>
                        </a:rPr>
                        <a:t> </a:t>
                      </a:r>
                      <a:r>
                        <a:rPr lang="id-ID" sz="1200" spc="10" dirty="0">
                          <a:effectLst/>
                        </a:rPr>
                        <a:t>TS</a:t>
                      </a:r>
                      <a:r>
                        <a:rPr lang="id-ID" sz="1200" dirty="0">
                          <a:effectLst/>
                        </a:rPr>
                        <a:t>-</a:t>
                      </a:r>
                      <a:r>
                        <a:rPr lang="id-ID" sz="1200" spc="-20" dirty="0">
                          <a:effectLst/>
                        </a:rPr>
                        <a:t>2.</a:t>
                      </a:r>
                      <a:endParaRPr lang="en-ID" sz="1200" dirty="0">
                        <a:effectLst/>
                      </a:endParaRPr>
                    </a:p>
                    <a:p>
                      <a:pPr marL="65405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id-ID" sz="1200" spc="10" dirty="0">
                          <a:effectLst/>
                        </a:rPr>
                        <a:t>N</a:t>
                      </a:r>
                      <a:r>
                        <a:rPr lang="id-ID" sz="1200" spc="5" dirty="0">
                          <a:effectLst/>
                        </a:rPr>
                        <a:t>L</a:t>
                      </a:r>
                      <a:r>
                        <a:rPr lang="id-ID" sz="1200" dirty="0">
                          <a:effectLst/>
                        </a:rPr>
                        <a:t>1 =</a:t>
                      </a:r>
                      <a:r>
                        <a:rPr lang="id-ID" sz="1200" spc="-15" dirty="0">
                          <a:effectLst/>
                        </a:rPr>
                        <a:t> </a:t>
                      </a:r>
                      <a:r>
                        <a:rPr lang="id-ID" sz="1200" spc="10" dirty="0">
                          <a:effectLst/>
                        </a:rPr>
                        <a:t>J</a:t>
                      </a:r>
                      <a:r>
                        <a:rPr lang="id-ID" sz="1200" dirty="0">
                          <a:effectLst/>
                        </a:rPr>
                        <a:t>u</a:t>
                      </a:r>
                      <a:r>
                        <a:rPr lang="id-ID" sz="1200" spc="10" dirty="0">
                          <a:effectLst/>
                        </a:rPr>
                        <a:t>m</a:t>
                      </a:r>
                      <a:r>
                        <a:rPr lang="id-ID" sz="1200" dirty="0">
                          <a:effectLst/>
                        </a:rPr>
                        <a:t>lah</a:t>
                      </a:r>
                      <a:r>
                        <a:rPr lang="id-ID" sz="1200" spc="10" dirty="0">
                          <a:effectLst/>
                        </a:rPr>
                        <a:t> </a:t>
                      </a:r>
                      <a:r>
                        <a:rPr lang="id-ID" sz="1200" dirty="0">
                          <a:effectLst/>
                        </a:rPr>
                        <a:t>lul</a:t>
                      </a:r>
                      <a:r>
                        <a:rPr lang="id-ID" sz="1200" spc="-20" dirty="0">
                          <a:effectLst/>
                        </a:rPr>
                        <a:t>u</a:t>
                      </a:r>
                      <a:r>
                        <a:rPr lang="id-ID" sz="1200" spc="10" dirty="0">
                          <a:effectLst/>
                        </a:rPr>
                        <a:t>s</a:t>
                      </a:r>
                      <a:r>
                        <a:rPr lang="id-ID" sz="1200" dirty="0">
                          <a:effectLst/>
                        </a:rPr>
                        <a:t>an</a:t>
                      </a:r>
                      <a:r>
                        <a:rPr lang="id-ID" sz="1200" spc="10" dirty="0">
                          <a:effectLst/>
                        </a:rPr>
                        <a:t> </a:t>
                      </a:r>
                      <a:r>
                        <a:rPr lang="id-ID" sz="1200" dirty="0">
                          <a:effectLst/>
                        </a:rPr>
                        <a:t>pada</a:t>
                      </a:r>
                      <a:r>
                        <a:rPr lang="id-ID" sz="1200" spc="-10" dirty="0">
                          <a:effectLst/>
                        </a:rPr>
                        <a:t> </a:t>
                      </a:r>
                      <a:r>
                        <a:rPr lang="id-ID" sz="1200" spc="10" dirty="0">
                          <a:effectLst/>
                        </a:rPr>
                        <a:t>TS</a:t>
                      </a:r>
                      <a:r>
                        <a:rPr lang="id-ID" sz="1200" dirty="0">
                          <a:effectLst/>
                        </a:rPr>
                        <a:t>-</a:t>
                      </a:r>
                      <a:r>
                        <a:rPr lang="id-ID" sz="1200" spc="-20" dirty="0">
                          <a:effectLst/>
                        </a:rPr>
                        <a:t>1</a:t>
                      </a:r>
                      <a:endParaRPr lang="en-ID" sz="1200" dirty="0">
                        <a:effectLst/>
                      </a:endParaRPr>
                    </a:p>
                    <a:p>
                      <a:pPr marL="65405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id-ID" sz="1200" spc="10" dirty="0">
                          <a:effectLst/>
                        </a:rPr>
                        <a:t>N</a:t>
                      </a:r>
                      <a:r>
                        <a:rPr lang="id-ID" sz="1200" spc="5" dirty="0">
                          <a:effectLst/>
                        </a:rPr>
                        <a:t>L</a:t>
                      </a:r>
                      <a:r>
                        <a:rPr lang="id-ID" sz="1200" dirty="0">
                          <a:effectLst/>
                        </a:rPr>
                        <a:t> =</a:t>
                      </a:r>
                      <a:r>
                        <a:rPr lang="id-ID" sz="1200" spc="-15" dirty="0">
                          <a:effectLst/>
                        </a:rPr>
                        <a:t> </a:t>
                      </a:r>
                      <a:r>
                        <a:rPr lang="id-ID" sz="1200" spc="10" dirty="0">
                          <a:effectLst/>
                        </a:rPr>
                        <a:t>J</a:t>
                      </a:r>
                      <a:r>
                        <a:rPr lang="id-ID" sz="1200" dirty="0">
                          <a:effectLst/>
                        </a:rPr>
                        <a:t>u</a:t>
                      </a:r>
                      <a:r>
                        <a:rPr lang="id-ID" sz="1200" spc="10" dirty="0">
                          <a:effectLst/>
                        </a:rPr>
                        <a:t>m</a:t>
                      </a:r>
                      <a:r>
                        <a:rPr lang="id-ID" sz="1200" dirty="0">
                          <a:effectLst/>
                        </a:rPr>
                        <a:t>lah</a:t>
                      </a:r>
                      <a:r>
                        <a:rPr lang="id-ID" sz="1200" spc="10" dirty="0">
                          <a:effectLst/>
                        </a:rPr>
                        <a:t> </a:t>
                      </a:r>
                      <a:r>
                        <a:rPr lang="id-ID" sz="1200" dirty="0">
                          <a:effectLst/>
                        </a:rPr>
                        <a:t>lul</a:t>
                      </a:r>
                      <a:r>
                        <a:rPr lang="id-ID" sz="1200" spc="-20" dirty="0">
                          <a:effectLst/>
                        </a:rPr>
                        <a:t>u</a:t>
                      </a:r>
                      <a:r>
                        <a:rPr lang="id-ID" sz="1200" spc="10" dirty="0">
                          <a:effectLst/>
                        </a:rPr>
                        <a:t>s</a:t>
                      </a:r>
                      <a:r>
                        <a:rPr lang="id-ID" sz="1200" dirty="0">
                          <a:effectLst/>
                        </a:rPr>
                        <a:t>an</a:t>
                      </a:r>
                      <a:r>
                        <a:rPr lang="id-ID" sz="1200" spc="10" dirty="0">
                          <a:effectLst/>
                        </a:rPr>
                        <a:t> </a:t>
                      </a:r>
                      <a:r>
                        <a:rPr lang="id-ID" sz="1200" dirty="0">
                          <a:effectLst/>
                        </a:rPr>
                        <a:t>pada</a:t>
                      </a:r>
                      <a:r>
                        <a:rPr lang="id-ID" sz="1200" spc="-10" dirty="0">
                          <a:effectLst/>
                        </a:rPr>
                        <a:t> </a:t>
                      </a:r>
                      <a:r>
                        <a:rPr lang="id-ID" sz="1200" spc="10" dirty="0">
                          <a:effectLst/>
                        </a:rPr>
                        <a:t>TS</a:t>
                      </a:r>
                      <a:endParaRPr lang="en-ID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23047486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3485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DF34A8FD-B2BF-1203-A148-84634FD85F04}"/>
              </a:ext>
            </a:extLst>
          </p:cNvPr>
          <p:cNvSpPr txBox="1"/>
          <p:nvPr/>
        </p:nvSpPr>
        <p:spPr>
          <a:xfrm>
            <a:off x="2882736" y="258864"/>
            <a:ext cx="674815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D" dirty="0"/>
              <a:t>PERATURAN BADAN AKREDITASI NASIONAL PERGURUAN TINGGI NOMOR 27 TAHUN 2024 TENTANG INSTRUMEN AKREDITASI ULANG PERGURUAN TINGGI UNTUK PEROLEHAN STATUS TERAKREDITASI DENGAN MEKANISME ASESMEN OLEH ASESOR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97D2BDE9-1F25-B783-92D2-1491DF9FB7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020" y="1538887"/>
            <a:ext cx="10482553" cy="273520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6D2DE7EA-56C6-07EB-3CE0-FF91CD8AD8CC}"/>
              </a:ext>
            </a:extLst>
          </p:cNvPr>
          <p:cNvSpPr txBox="1"/>
          <p:nvPr/>
        </p:nvSpPr>
        <p:spPr>
          <a:xfrm>
            <a:off x="855023" y="4472532"/>
            <a:ext cx="1038755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dirty="0"/>
              <a:t>(3) IAPT 4.0 </a:t>
            </a:r>
            <a:r>
              <a:rPr lang="en-ID" dirty="0" err="1"/>
              <a:t>digunakan</a:t>
            </a:r>
            <a:r>
              <a:rPr lang="en-ID" dirty="0"/>
              <a:t> oleh BAN-PT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melakukan</a:t>
            </a:r>
            <a:r>
              <a:rPr lang="en-ID" dirty="0"/>
              <a:t> </a:t>
            </a:r>
            <a:r>
              <a:rPr lang="en-ID" dirty="0" err="1"/>
              <a:t>akreditasi</a:t>
            </a:r>
            <a:r>
              <a:rPr lang="en-ID" dirty="0"/>
              <a:t> </a:t>
            </a:r>
            <a:r>
              <a:rPr lang="en-ID" dirty="0" err="1"/>
              <a:t>bagi</a:t>
            </a:r>
            <a:r>
              <a:rPr lang="en-ID" dirty="0"/>
              <a:t> </a:t>
            </a:r>
            <a:r>
              <a:rPr lang="en-ID" dirty="0" err="1"/>
              <a:t>Perguruan</a:t>
            </a:r>
            <a:r>
              <a:rPr lang="en-ID" dirty="0"/>
              <a:t> Tinggi: </a:t>
            </a:r>
          </a:p>
          <a:p>
            <a:pPr marL="800100" lvl="1" indent="-342900">
              <a:buAutoNum type="alphaLcPeriod"/>
            </a:pPr>
            <a:r>
              <a:rPr lang="en-ID" dirty="0"/>
              <a:t>yang </a:t>
            </a:r>
            <a:r>
              <a:rPr lang="en-ID" dirty="0" err="1"/>
              <a:t>mempunyai</a:t>
            </a:r>
            <a:r>
              <a:rPr lang="en-ID" dirty="0"/>
              <a:t> Status </a:t>
            </a:r>
            <a:r>
              <a:rPr lang="en-ID" dirty="0" err="1"/>
              <a:t>Terakreditasi</a:t>
            </a:r>
            <a:r>
              <a:rPr lang="en-ID" dirty="0"/>
              <a:t> </a:t>
            </a:r>
            <a:r>
              <a:rPr lang="en-ID" dirty="0" err="1"/>
              <a:t>Sementara</a:t>
            </a:r>
            <a:r>
              <a:rPr lang="en-ID" dirty="0"/>
              <a:t>; </a:t>
            </a:r>
          </a:p>
          <a:p>
            <a:pPr marL="800100" lvl="1" indent="-342900">
              <a:buAutoNum type="alphaLcPeriod"/>
            </a:pPr>
            <a:r>
              <a:rPr lang="en-ID" dirty="0"/>
              <a:t>yang </a:t>
            </a:r>
            <a:r>
              <a:rPr lang="en-ID" dirty="0" err="1"/>
              <a:t>diduga</a:t>
            </a:r>
            <a:r>
              <a:rPr lang="en-ID" dirty="0"/>
              <a:t> </a:t>
            </a:r>
            <a:r>
              <a:rPr lang="en-ID" dirty="0" err="1"/>
              <a:t>mengalami</a:t>
            </a:r>
            <a:r>
              <a:rPr lang="en-ID" dirty="0"/>
              <a:t> </a:t>
            </a:r>
            <a:r>
              <a:rPr lang="en-ID" dirty="0" err="1"/>
              <a:t>penurunan</a:t>
            </a:r>
            <a:r>
              <a:rPr lang="en-ID" dirty="0"/>
              <a:t> </a:t>
            </a:r>
            <a:r>
              <a:rPr lang="en-ID" dirty="0" err="1"/>
              <a:t>mutu</a:t>
            </a:r>
            <a:r>
              <a:rPr lang="en-ID" dirty="0"/>
              <a:t>; </a:t>
            </a:r>
            <a:r>
              <a:rPr lang="en-ID" dirty="0" err="1"/>
              <a:t>atau</a:t>
            </a:r>
            <a:r>
              <a:rPr lang="en-ID" dirty="0"/>
              <a:t> </a:t>
            </a:r>
          </a:p>
          <a:p>
            <a:pPr marL="800100" lvl="1" indent="-342900">
              <a:buAutoNum type="alphaLcPeriod"/>
            </a:pPr>
            <a:r>
              <a:rPr lang="en-ID" dirty="0"/>
              <a:t>yang </a:t>
            </a:r>
            <a:r>
              <a:rPr lang="en-ID" dirty="0" err="1"/>
              <a:t>mengalami</a:t>
            </a:r>
            <a:r>
              <a:rPr lang="en-ID" dirty="0"/>
              <a:t> </a:t>
            </a:r>
            <a:r>
              <a:rPr lang="en-ID" dirty="0" err="1"/>
              <a:t>kasus</a:t>
            </a:r>
            <a:r>
              <a:rPr lang="en-ID" dirty="0"/>
              <a:t> lain </a:t>
            </a:r>
            <a:r>
              <a:rPr lang="en-ID" dirty="0" err="1"/>
              <a:t>sesuai</a:t>
            </a:r>
            <a:r>
              <a:rPr lang="en-ID" dirty="0"/>
              <a:t> </a:t>
            </a:r>
            <a:r>
              <a:rPr lang="en-ID" dirty="0" err="1"/>
              <a:t>ketentuan</a:t>
            </a:r>
            <a:r>
              <a:rPr lang="en-ID" dirty="0"/>
              <a:t> </a:t>
            </a:r>
            <a:r>
              <a:rPr lang="en-ID" dirty="0" err="1"/>
              <a:t>peraturan</a:t>
            </a:r>
            <a:r>
              <a:rPr lang="en-ID" dirty="0"/>
              <a:t> </a:t>
            </a:r>
            <a:r>
              <a:rPr lang="en-ID" dirty="0" err="1"/>
              <a:t>perundangundangan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400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>
            <a:extLst>
              <a:ext uri="{FF2B5EF4-FFF2-40B4-BE49-F238E27FC236}">
                <a16:creationId xmlns:a16="http://schemas.microsoft.com/office/drawing/2014/main" xmlns="" id="{37E06DDF-C574-A58E-3806-E317DEFB8DF9}"/>
              </a:ext>
            </a:extLst>
          </p:cNvPr>
          <p:cNvSpPr txBox="1"/>
          <p:nvPr/>
        </p:nvSpPr>
        <p:spPr>
          <a:xfrm>
            <a:off x="1781504" y="1469898"/>
            <a:ext cx="8526278" cy="39421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 algn="just">
              <a:lnSpc>
                <a:spcPct val="100000"/>
              </a:lnSpc>
              <a:spcBef>
                <a:spcPts val="100"/>
              </a:spcBef>
              <a:buFont typeface="+mj-lt"/>
              <a:buAutoNum type="alphaLcPeriod"/>
            </a:pPr>
            <a:r>
              <a:rPr lang="en-US" sz="1800" spc="-10" dirty="0" err="1">
                <a:latin typeface="Arial" panose="020B0604020202020204" pitchFamily="34" charset="0"/>
                <a:cs typeface="Arial" panose="020B0604020202020204" pitchFamily="34" charset="0"/>
              </a:rPr>
              <a:t>Undang</a:t>
            </a:r>
            <a:r>
              <a:rPr lang="en-US" sz="1800" spc="-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spc="-10" dirty="0" err="1">
                <a:latin typeface="Arial" panose="020B0604020202020204" pitchFamily="34" charset="0"/>
                <a:cs typeface="Arial" panose="020B0604020202020204" pitchFamily="34" charset="0"/>
              </a:rPr>
              <a:t>Undang</a:t>
            </a:r>
            <a:r>
              <a:rPr lang="en-US" sz="1800" spc="-10" dirty="0">
                <a:latin typeface="Arial" panose="020B0604020202020204" pitchFamily="34" charset="0"/>
                <a:cs typeface="Arial" panose="020B0604020202020204" pitchFamily="34" charset="0"/>
              </a:rPr>
              <a:t> no 12 </a:t>
            </a:r>
            <a:r>
              <a:rPr lang="en-US" sz="1800" spc="-10" dirty="0" err="1">
                <a:latin typeface="Arial" panose="020B0604020202020204" pitchFamily="34" charset="0"/>
                <a:cs typeface="Arial" panose="020B0604020202020204" pitchFamily="34" charset="0"/>
              </a:rPr>
              <a:t>tahun</a:t>
            </a:r>
            <a:r>
              <a:rPr lang="en-US" sz="1800" spc="-10" dirty="0">
                <a:latin typeface="Arial" panose="020B0604020202020204" pitchFamily="34" charset="0"/>
                <a:cs typeface="Arial" panose="020B0604020202020204" pitchFamily="34" charset="0"/>
              </a:rPr>
              <a:t> 2012 </a:t>
            </a:r>
            <a:r>
              <a:rPr lang="en-US" sz="1800" spc="-10" dirty="0" err="1">
                <a:latin typeface="Arial" panose="020B0604020202020204" pitchFamily="34" charset="0"/>
                <a:cs typeface="Arial" panose="020B0604020202020204" pitchFamily="34" charset="0"/>
              </a:rPr>
              <a:t>tentang</a:t>
            </a:r>
            <a:r>
              <a:rPr lang="en-US" sz="1800" spc="-10" dirty="0">
                <a:latin typeface="Arial" panose="020B0604020202020204" pitchFamily="34" charset="0"/>
                <a:cs typeface="Arial" panose="020B0604020202020204" pitchFamily="34" charset="0"/>
              </a:rPr>
              <a:t> Pendidikan Tinggi</a:t>
            </a:r>
          </a:p>
          <a:p>
            <a:pPr marL="355600" indent="-342900" algn="just">
              <a:lnSpc>
                <a:spcPct val="100000"/>
              </a:lnSpc>
              <a:spcBef>
                <a:spcPts val="100"/>
              </a:spcBef>
              <a:buFont typeface="+mj-lt"/>
              <a:buAutoNum type="alphaLcPeriod"/>
            </a:pPr>
            <a:r>
              <a:rPr sz="1800" spc="-10" dirty="0" err="1">
                <a:latin typeface="Arial" panose="020B0604020202020204" pitchFamily="34" charset="0"/>
                <a:cs typeface="Arial" panose="020B0604020202020204" pitchFamily="34" charset="0"/>
              </a:rPr>
              <a:t>Permendikbudristek</a:t>
            </a:r>
            <a:r>
              <a:rPr sz="1800" spc="-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00" dirty="0">
                <a:latin typeface="Arial" panose="020B0604020202020204" pitchFamily="34" charset="0"/>
                <a:cs typeface="Arial" panose="020B0604020202020204" pitchFamily="34" charset="0"/>
              </a:rPr>
              <a:t>No.</a:t>
            </a:r>
            <a:r>
              <a:rPr sz="1800" spc="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00" spc="-5" dirty="0">
                <a:latin typeface="Arial" panose="020B0604020202020204" pitchFamily="34" charset="0"/>
                <a:cs typeface="Arial" panose="020B0604020202020204" pitchFamily="34" charset="0"/>
              </a:rPr>
              <a:t>53 </a:t>
            </a:r>
            <a:r>
              <a:rPr sz="1800" spc="-25" dirty="0">
                <a:latin typeface="Arial" panose="020B0604020202020204" pitchFamily="34" charset="0"/>
                <a:cs typeface="Arial" panose="020B0604020202020204" pitchFamily="34" charset="0"/>
              </a:rPr>
              <a:t>Tahun</a:t>
            </a:r>
            <a:r>
              <a:rPr sz="1800" spc="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00" spc="-5" dirty="0">
                <a:latin typeface="Arial" panose="020B0604020202020204" pitchFamily="34" charset="0"/>
                <a:cs typeface="Arial" panose="020B0604020202020204" pitchFamily="34" charset="0"/>
              </a:rPr>
              <a:t>2023</a:t>
            </a:r>
            <a:r>
              <a:rPr sz="1800" spc="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spc="5" dirty="0" err="1">
                <a:latin typeface="Arial" panose="020B0604020202020204" pitchFamily="34" charset="0"/>
                <a:cs typeface="Arial" panose="020B0604020202020204" pitchFamily="34" charset="0"/>
              </a:rPr>
              <a:t>tentang</a:t>
            </a:r>
            <a:r>
              <a:rPr lang="en-US" sz="1800" spc="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spc="5" dirty="0" err="1">
                <a:latin typeface="Arial" panose="020B0604020202020204" pitchFamily="34" charset="0"/>
                <a:cs typeface="Arial" panose="020B0604020202020204" pitchFamily="34" charset="0"/>
              </a:rPr>
              <a:t>Penjaminan</a:t>
            </a:r>
            <a:r>
              <a:rPr lang="en-US" sz="1800" spc="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spc="5" dirty="0" err="1">
                <a:latin typeface="Arial" panose="020B0604020202020204" pitchFamily="34" charset="0"/>
                <a:cs typeface="Arial" panose="020B0604020202020204" pitchFamily="34" charset="0"/>
              </a:rPr>
              <a:t>Mutu</a:t>
            </a:r>
            <a:r>
              <a:rPr lang="en-US" sz="1800" spc="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spc="5" dirty="0" err="1">
                <a:latin typeface="Arial" panose="020B0604020202020204" pitchFamily="34" charset="0"/>
                <a:cs typeface="Arial" panose="020B0604020202020204" pitchFamily="34" charset="0"/>
              </a:rPr>
              <a:t>Perguruan</a:t>
            </a:r>
            <a:r>
              <a:rPr lang="en-US" sz="1800" spc="5" dirty="0">
                <a:latin typeface="Arial" panose="020B0604020202020204" pitchFamily="34" charset="0"/>
                <a:cs typeface="Arial" panose="020B0604020202020204" pitchFamily="34" charset="0"/>
              </a:rPr>
              <a:t> Tinggi </a:t>
            </a:r>
            <a:r>
              <a:rPr sz="1800" spc="-5" dirty="0" err="1">
                <a:latin typeface="Arial" panose="020B0604020202020204" pitchFamily="34" charset="0"/>
                <a:cs typeface="Arial" panose="020B0604020202020204" pitchFamily="34" charset="0"/>
              </a:rPr>
              <a:t>Pasal</a:t>
            </a:r>
            <a:r>
              <a:rPr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800" spc="-5" dirty="0">
                <a:latin typeface="Arial" panose="020B0604020202020204" pitchFamily="34" charset="0"/>
                <a:cs typeface="Arial" panose="020B0604020202020204" pitchFamily="34" charset="0"/>
              </a:rPr>
              <a:t>83</a:t>
            </a:r>
            <a:endParaRPr lang="en-US" sz="1800" spc="-5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5600" indent="-342900" algn="just">
              <a:lnSpc>
                <a:spcPct val="100000"/>
              </a:lnSpc>
              <a:spcBef>
                <a:spcPts val="100"/>
              </a:spcBef>
              <a:buFont typeface="+mj-lt"/>
              <a:buAutoNum type="alphaLcPeriod"/>
            </a:pP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Peraturan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Badan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Akreditasi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Nasional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Perguruan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Tinggi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Nomor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14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Tahun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2023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Tentang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Kebijakan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Penyusunan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Instrumen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Akreditasiperaturan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Badan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Akreditasi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Nasional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Perguruan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Tinggi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Nomor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5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Tahun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2024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Tentang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Instrumen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Pemantauan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Evaluasi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Mutu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Perguruan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Tinggi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Perpanjangan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Status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Terakreditasi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Melalui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Mekanisme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Automasi</a:t>
            </a:r>
            <a:endParaRPr lang="en-ID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5600" indent="-342900" algn="just">
              <a:spcBef>
                <a:spcPts val="100"/>
              </a:spcBef>
              <a:buFont typeface="+mj-lt"/>
              <a:buAutoNum type="alphaLcPeriod"/>
            </a:pP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Peraturan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Badan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Akreditasi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Nasional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Perguruan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Tinggi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Nomor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11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Tahun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2024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Tentang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Pemberlakuan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Instrumen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Pemantauan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Evaluasi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Mutu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Perguruan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Tinggi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Perpanjangan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Status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Terakreditasi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Melalui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Mekanisme</a:t>
            </a:r>
            <a:r>
              <a:rPr lang="en-ID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latin typeface="Arial" panose="020B0604020202020204" pitchFamily="34" charset="0"/>
                <a:cs typeface="Arial" panose="020B0604020202020204" pitchFamily="34" charset="0"/>
              </a:rPr>
              <a:t>Automasi</a:t>
            </a:r>
            <a:endParaRPr lang="en-ID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5600" indent="-342900" algn="just">
              <a:spcBef>
                <a:spcPts val="100"/>
              </a:spcBef>
              <a:buFont typeface="+mj-lt"/>
              <a:buAutoNum type="alphaLcPeriod"/>
            </a:pPr>
            <a:r>
              <a:rPr lang="en-ID" dirty="0" err="1"/>
              <a:t>Peraturan</a:t>
            </a:r>
            <a:r>
              <a:rPr lang="en-ID" dirty="0"/>
              <a:t> Badan </a:t>
            </a:r>
            <a:r>
              <a:rPr lang="en-ID" dirty="0" err="1"/>
              <a:t>Akreditasi</a:t>
            </a:r>
            <a:r>
              <a:rPr lang="en-ID" dirty="0"/>
              <a:t> Nasional </a:t>
            </a:r>
            <a:r>
              <a:rPr lang="en-ID" dirty="0" err="1"/>
              <a:t>Perguruan</a:t>
            </a:r>
            <a:r>
              <a:rPr lang="en-ID" dirty="0"/>
              <a:t> Tinggi </a:t>
            </a:r>
            <a:r>
              <a:rPr lang="en-ID" dirty="0" err="1"/>
              <a:t>Nomor</a:t>
            </a:r>
            <a:r>
              <a:rPr lang="en-ID" dirty="0"/>
              <a:t> 27 </a:t>
            </a:r>
            <a:r>
              <a:rPr lang="en-ID" dirty="0" err="1"/>
              <a:t>Tahun</a:t>
            </a:r>
            <a:r>
              <a:rPr lang="en-ID" dirty="0"/>
              <a:t> 2024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Instrumen</a:t>
            </a:r>
            <a:r>
              <a:rPr lang="en-ID" dirty="0"/>
              <a:t> </a:t>
            </a:r>
            <a:r>
              <a:rPr lang="en-ID" dirty="0" err="1"/>
              <a:t>Akreditasi</a:t>
            </a:r>
            <a:r>
              <a:rPr lang="en-ID" dirty="0"/>
              <a:t> </a:t>
            </a:r>
            <a:r>
              <a:rPr lang="en-ID" dirty="0" err="1"/>
              <a:t>Ulang</a:t>
            </a:r>
            <a:r>
              <a:rPr lang="en-ID" dirty="0"/>
              <a:t> </a:t>
            </a:r>
            <a:r>
              <a:rPr lang="en-ID" dirty="0" err="1"/>
              <a:t>Perguruan</a:t>
            </a:r>
            <a:r>
              <a:rPr lang="en-ID" dirty="0"/>
              <a:t> Tinggi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Perolehan</a:t>
            </a:r>
            <a:r>
              <a:rPr lang="en-ID" dirty="0"/>
              <a:t> Status </a:t>
            </a:r>
            <a:r>
              <a:rPr lang="en-ID" dirty="0" err="1"/>
              <a:t>Terakreditasi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Mekanisme</a:t>
            </a:r>
            <a:r>
              <a:rPr lang="en-ID" dirty="0"/>
              <a:t> </a:t>
            </a:r>
            <a:r>
              <a:rPr lang="en-ID" dirty="0" err="1"/>
              <a:t>Asesmen</a:t>
            </a:r>
            <a:r>
              <a:rPr lang="en-ID" dirty="0"/>
              <a:t> Oleh </a:t>
            </a:r>
            <a:r>
              <a:rPr lang="en-ID" dirty="0" err="1"/>
              <a:t>Asesor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object 4">
            <a:extLst>
              <a:ext uri="{FF2B5EF4-FFF2-40B4-BE49-F238E27FC236}">
                <a16:creationId xmlns:a16="http://schemas.microsoft.com/office/drawing/2014/main" xmlns="" id="{78448429-BFC7-A554-985C-E8E122846A98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742676" y="228600"/>
            <a:ext cx="1007364" cy="806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81029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16561" y="472547"/>
            <a:ext cx="8712085" cy="596522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09345" y="289052"/>
            <a:ext cx="8714740" cy="7264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6040755" algn="l"/>
              </a:tabLst>
            </a:pPr>
            <a:r>
              <a:rPr sz="4600" spc="-30" dirty="0">
                <a:latin typeface="Cambria"/>
                <a:cs typeface="Cambria"/>
              </a:rPr>
              <a:t>Kewajiban</a:t>
            </a:r>
            <a:r>
              <a:rPr sz="4600" spc="40" dirty="0">
                <a:latin typeface="Cambria"/>
                <a:cs typeface="Cambria"/>
              </a:rPr>
              <a:t> </a:t>
            </a:r>
            <a:r>
              <a:rPr sz="4600" spc="-10" dirty="0">
                <a:latin typeface="Cambria"/>
                <a:cs typeface="Cambria"/>
              </a:rPr>
              <a:t>Akreditasi	</a:t>
            </a:r>
            <a:r>
              <a:rPr sz="4600" spc="-5" dirty="0">
                <a:latin typeface="Cambria"/>
                <a:cs typeface="Cambria"/>
              </a:rPr>
              <a:t>PT</a:t>
            </a:r>
            <a:r>
              <a:rPr sz="4600" spc="-40" dirty="0">
                <a:latin typeface="Cambria"/>
                <a:cs typeface="Cambria"/>
              </a:rPr>
              <a:t> </a:t>
            </a:r>
            <a:r>
              <a:rPr sz="4600" spc="-5" dirty="0">
                <a:latin typeface="Cambria"/>
                <a:cs typeface="Cambria"/>
              </a:rPr>
              <a:t>dan</a:t>
            </a:r>
            <a:r>
              <a:rPr sz="4600" spc="-45" dirty="0">
                <a:latin typeface="Cambria"/>
                <a:cs typeface="Cambria"/>
              </a:rPr>
              <a:t> </a:t>
            </a:r>
            <a:r>
              <a:rPr sz="4600" spc="-5" dirty="0">
                <a:latin typeface="Cambria"/>
                <a:cs typeface="Cambria"/>
              </a:rPr>
              <a:t>PS</a:t>
            </a:r>
            <a:endParaRPr sz="4600">
              <a:latin typeface="Cambria"/>
              <a:cs typeface="Cambria"/>
            </a:endParaRP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742676" y="228600"/>
            <a:ext cx="1007364" cy="806196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6810" y="1362294"/>
            <a:ext cx="5697531" cy="638340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0" y="3799195"/>
            <a:ext cx="5671566" cy="656578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364947" y="1355216"/>
            <a:ext cx="5606415" cy="50330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3208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001F5F"/>
                </a:solidFill>
                <a:latin typeface="Cambria"/>
                <a:cs typeface="Cambria"/>
              </a:rPr>
              <a:t>UU</a:t>
            </a:r>
            <a:r>
              <a:rPr sz="2000" b="1" spc="-3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spc="-10" dirty="0">
                <a:solidFill>
                  <a:srgbClr val="001F5F"/>
                </a:solidFill>
                <a:latin typeface="Cambria"/>
                <a:cs typeface="Cambria"/>
              </a:rPr>
              <a:t>No.</a:t>
            </a:r>
            <a:r>
              <a:rPr sz="2000" b="1" spc="-5" dirty="0">
                <a:solidFill>
                  <a:srgbClr val="001F5F"/>
                </a:solidFill>
                <a:latin typeface="Cambria"/>
                <a:cs typeface="Cambria"/>
              </a:rPr>
              <a:t> 12</a:t>
            </a:r>
            <a:r>
              <a:rPr sz="2000" b="1" spc="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spc="-35" dirty="0">
                <a:solidFill>
                  <a:srgbClr val="001F5F"/>
                </a:solidFill>
                <a:latin typeface="Cambria"/>
                <a:cs typeface="Cambria"/>
              </a:rPr>
              <a:t>Tahun</a:t>
            </a:r>
            <a:r>
              <a:rPr sz="2000" b="1" spc="-2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dirty="0">
                <a:solidFill>
                  <a:srgbClr val="001F5F"/>
                </a:solidFill>
                <a:latin typeface="Cambria"/>
                <a:cs typeface="Cambria"/>
              </a:rPr>
              <a:t>2012</a:t>
            </a:r>
            <a:r>
              <a:rPr sz="2000" b="1" spc="-15" dirty="0">
                <a:solidFill>
                  <a:srgbClr val="001F5F"/>
                </a:solidFill>
                <a:latin typeface="Cambria"/>
                <a:cs typeface="Cambria"/>
              </a:rPr>
              <a:t> Pasal</a:t>
            </a:r>
            <a:r>
              <a:rPr sz="2000" b="1" spc="-1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dirty="0">
                <a:solidFill>
                  <a:srgbClr val="001F5F"/>
                </a:solidFill>
                <a:latin typeface="Cambria"/>
                <a:cs typeface="Cambria"/>
              </a:rPr>
              <a:t>28</a:t>
            </a:r>
            <a:endParaRPr sz="2000">
              <a:latin typeface="Cambria"/>
              <a:cs typeface="Cambria"/>
            </a:endParaRPr>
          </a:p>
          <a:p>
            <a:pPr marL="659130" marR="5080" indent="-625475" algn="just">
              <a:lnSpc>
                <a:spcPct val="100000"/>
              </a:lnSpc>
              <a:spcBef>
                <a:spcPts val="1600"/>
              </a:spcBef>
              <a:buAutoNum type="arabicParenBoth" startAt="3"/>
              <a:tabLst>
                <a:tab pos="659765" algn="l"/>
              </a:tabLst>
            </a:pPr>
            <a:r>
              <a:rPr sz="2200" spc="-5" dirty="0">
                <a:solidFill>
                  <a:srgbClr val="001F5F"/>
                </a:solidFill>
                <a:latin typeface="Calibri"/>
                <a:cs typeface="Calibri"/>
              </a:rPr>
              <a:t>Gelar </a:t>
            </a:r>
            <a:r>
              <a:rPr sz="2200" spc="-10" dirty="0">
                <a:solidFill>
                  <a:srgbClr val="001F5F"/>
                </a:solidFill>
                <a:latin typeface="Calibri"/>
                <a:cs typeface="Calibri"/>
              </a:rPr>
              <a:t>akademik dan gelar </a:t>
            </a:r>
            <a:r>
              <a:rPr sz="2200" spc="-15" dirty="0">
                <a:solidFill>
                  <a:srgbClr val="001F5F"/>
                </a:solidFill>
                <a:latin typeface="Calibri"/>
                <a:cs typeface="Calibri"/>
              </a:rPr>
              <a:t>vokasi </a:t>
            </a:r>
            <a:r>
              <a:rPr sz="2200" spc="-20" dirty="0">
                <a:solidFill>
                  <a:srgbClr val="001F5F"/>
                </a:solidFill>
                <a:latin typeface="Calibri"/>
                <a:cs typeface="Calibri"/>
              </a:rPr>
              <a:t>dinyatakan </a:t>
            </a:r>
            <a:r>
              <a:rPr sz="2200" spc="-484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b="1" spc="-5" dirty="0">
                <a:solidFill>
                  <a:srgbClr val="001F5F"/>
                </a:solidFill>
                <a:latin typeface="Calibri"/>
                <a:cs typeface="Calibri"/>
              </a:rPr>
              <a:t>tidak sah </a:t>
            </a:r>
            <a:r>
              <a:rPr sz="2200" b="1" spc="-10" dirty="0">
                <a:solidFill>
                  <a:srgbClr val="001F5F"/>
                </a:solidFill>
                <a:latin typeface="Calibri"/>
                <a:cs typeface="Calibri"/>
              </a:rPr>
              <a:t>dan </a:t>
            </a:r>
            <a:r>
              <a:rPr sz="2200" b="1" spc="-5" dirty="0">
                <a:solidFill>
                  <a:srgbClr val="001F5F"/>
                </a:solidFill>
                <a:latin typeface="Calibri"/>
                <a:cs typeface="Calibri"/>
              </a:rPr>
              <a:t>dicabut </a:t>
            </a:r>
            <a:r>
              <a:rPr sz="2200" spc="-5" dirty="0">
                <a:solidFill>
                  <a:srgbClr val="001F5F"/>
                </a:solidFill>
                <a:latin typeface="Calibri"/>
                <a:cs typeface="Calibri"/>
              </a:rPr>
              <a:t>oleh </a:t>
            </a:r>
            <a:r>
              <a:rPr sz="2200" spc="-15" dirty="0">
                <a:solidFill>
                  <a:srgbClr val="001F5F"/>
                </a:solidFill>
                <a:latin typeface="Calibri"/>
                <a:cs typeface="Calibri"/>
              </a:rPr>
              <a:t>Menteri </a:t>
            </a:r>
            <a:r>
              <a:rPr sz="2200" spc="-5" dirty="0">
                <a:solidFill>
                  <a:srgbClr val="001F5F"/>
                </a:solidFill>
                <a:latin typeface="Calibri"/>
                <a:cs typeface="Calibri"/>
              </a:rPr>
              <a:t>apabila </a:t>
            </a:r>
            <a:r>
              <a:rPr sz="2200" spc="-484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spc="-15" dirty="0">
                <a:solidFill>
                  <a:srgbClr val="001F5F"/>
                </a:solidFill>
                <a:latin typeface="Calibri"/>
                <a:cs typeface="Calibri"/>
              </a:rPr>
              <a:t>dikeluarkan</a:t>
            </a:r>
            <a:r>
              <a:rPr sz="2200" spc="-2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001F5F"/>
                </a:solidFill>
                <a:latin typeface="Calibri"/>
                <a:cs typeface="Calibri"/>
              </a:rPr>
              <a:t>oleh:</a:t>
            </a:r>
            <a:endParaRPr sz="2200">
              <a:latin typeface="Calibri"/>
              <a:cs typeface="Calibri"/>
            </a:endParaRPr>
          </a:p>
          <a:p>
            <a:pPr marL="1018540" marR="548640" indent="-360045" algn="just">
              <a:lnSpc>
                <a:spcPct val="100000"/>
              </a:lnSpc>
              <a:spcBef>
                <a:spcPts val="605"/>
              </a:spcBef>
            </a:pPr>
            <a:r>
              <a:rPr sz="2200" spc="-5" dirty="0">
                <a:solidFill>
                  <a:srgbClr val="001F5F"/>
                </a:solidFill>
                <a:latin typeface="Calibri"/>
                <a:cs typeface="Calibri"/>
              </a:rPr>
              <a:t>a.</a:t>
            </a:r>
            <a:r>
              <a:rPr sz="220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001F5F"/>
                </a:solidFill>
                <a:latin typeface="Calibri"/>
                <a:cs typeface="Calibri"/>
              </a:rPr>
              <a:t>Perguruan </a:t>
            </a:r>
            <a:r>
              <a:rPr sz="2200" spc="-5" dirty="0">
                <a:solidFill>
                  <a:srgbClr val="001F5F"/>
                </a:solidFill>
                <a:latin typeface="Calibri"/>
                <a:cs typeface="Calibri"/>
              </a:rPr>
              <a:t>Tinggi </a:t>
            </a:r>
            <a:r>
              <a:rPr sz="2200" spc="-15" dirty="0">
                <a:solidFill>
                  <a:srgbClr val="001F5F"/>
                </a:solidFill>
                <a:latin typeface="Calibri"/>
                <a:cs typeface="Calibri"/>
              </a:rPr>
              <a:t>dan/atau Program </a:t>
            </a:r>
            <a:r>
              <a:rPr sz="2200" spc="-484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001F5F"/>
                </a:solidFill>
                <a:latin typeface="Calibri"/>
                <a:cs typeface="Calibri"/>
              </a:rPr>
              <a:t>Studi</a:t>
            </a:r>
            <a:r>
              <a:rPr sz="2200" spc="-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spc="-15" dirty="0">
                <a:solidFill>
                  <a:srgbClr val="001F5F"/>
                </a:solidFill>
                <a:latin typeface="Calibri"/>
                <a:cs typeface="Calibri"/>
              </a:rPr>
              <a:t>yang</a:t>
            </a:r>
            <a:r>
              <a:rPr sz="220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b="1" spc="-5" dirty="0">
                <a:solidFill>
                  <a:srgbClr val="FF0000"/>
                </a:solidFill>
                <a:latin typeface="Calibri"/>
                <a:cs typeface="Calibri"/>
              </a:rPr>
              <a:t>tidak</a:t>
            </a:r>
            <a:r>
              <a:rPr sz="2200" b="1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b="1" spc="-15" dirty="0">
                <a:solidFill>
                  <a:srgbClr val="FF0000"/>
                </a:solidFill>
                <a:latin typeface="Calibri"/>
                <a:cs typeface="Calibri"/>
              </a:rPr>
              <a:t>terakreditasi</a:t>
            </a:r>
            <a:r>
              <a:rPr sz="2200" spc="-15" dirty="0">
                <a:solidFill>
                  <a:srgbClr val="001F5F"/>
                </a:solidFill>
                <a:latin typeface="Calibri"/>
                <a:cs typeface="Calibri"/>
              </a:rPr>
              <a:t>;</a:t>
            </a:r>
            <a:endParaRPr sz="2200">
              <a:latin typeface="Calibri"/>
              <a:cs typeface="Calibri"/>
            </a:endParaRPr>
          </a:p>
          <a:p>
            <a:pPr marL="18415">
              <a:lnSpc>
                <a:spcPct val="100000"/>
              </a:lnSpc>
              <a:spcBef>
                <a:spcPts val="1460"/>
              </a:spcBef>
            </a:pPr>
            <a:r>
              <a:rPr sz="2000" b="1" dirty="0">
                <a:solidFill>
                  <a:srgbClr val="001F5F"/>
                </a:solidFill>
                <a:latin typeface="Cambria"/>
                <a:cs typeface="Cambria"/>
              </a:rPr>
              <a:t>UU</a:t>
            </a:r>
            <a:r>
              <a:rPr sz="2000" b="1" spc="-2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spc="-10" dirty="0">
                <a:solidFill>
                  <a:srgbClr val="001F5F"/>
                </a:solidFill>
                <a:latin typeface="Cambria"/>
                <a:cs typeface="Cambria"/>
              </a:rPr>
              <a:t>No.</a:t>
            </a:r>
            <a:r>
              <a:rPr sz="2000" b="1" spc="-5" dirty="0">
                <a:solidFill>
                  <a:srgbClr val="001F5F"/>
                </a:solidFill>
                <a:latin typeface="Cambria"/>
                <a:cs typeface="Cambria"/>
              </a:rPr>
              <a:t> 12</a:t>
            </a:r>
            <a:r>
              <a:rPr sz="2000" b="1" spc="-1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spc="-35" dirty="0">
                <a:solidFill>
                  <a:srgbClr val="001F5F"/>
                </a:solidFill>
                <a:latin typeface="Cambria"/>
                <a:cs typeface="Cambria"/>
              </a:rPr>
              <a:t>Tahun</a:t>
            </a:r>
            <a:r>
              <a:rPr sz="2000" b="1" spc="-2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spc="-5" dirty="0">
                <a:solidFill>
                  <a:srgbClr val="001F5F"/>
                </a:solidFill>
                <a:latin typeface="Cambria"/>
                <a:cs typeface="Cambria"/>
              </a:rPr>
              <a:t>2012 </a:t>
            </a:r>
            <a:r>
              <a:rPr sz="2000" b="1" spc="-15" dirty="0">
                <a:solidFill>
                  <a:srgbClr val="001F5F"/>
                </a:solidFill>
                <a:latin typeface="Cambria"/>
                <a:cs typeface="Cambria"/>
              </a:rPr>
              <a:t>Pasal</a:t>
            </a:r>
            <a:r>
              <a:rPr sz="2000" b="1" spc="-1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dirty="0">
                <a:solidFill>
                  <a:srgbClr val="001F5F"/>
                </a:solidFill>
                <a:latin typeface="Cambria"/>
                <a:cs typeface="Cambria"/>
              </a:rPr>
              <a:t>33</a:t>
            </a:r>
            <a:endParaRPr sz="20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950">
              <a:latin typeface="Cambria"/>
              <a:cs typeface="Cambria"/>
            </a:endParaRPr>
          </a:p>
          <a:p>
            <a:pPr marL="730250" marR="445770" indent="-718185">
              <a:lnSpc>
                <a:spcPts val="2380"/>
              </a:lnSpc>
              <a:buAutoNum type="arabicParenBoth" startAt="6"/>
              <a:tabLst>
                <a:tab pos="730250" algn="l"/>
                <a:tab pos="730885" algn="l"/>
              </a:tabLst>
            </a:pPr>
            <a:r>
              <a:rPr sz="2200" spc="-15" dirty="0">
                <a:solidFill>
                  <a:srgbClr val="001F5F"/>
                </a:solidFill>
                <a:latin typeface="Calibri"/>
                <a:cs typeface="Calibri"/>
              </a:rPr>
              <a:t>Program</a:t>
            </a:r>
            <a:r>
              <a:rPr sz="220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001F5F"/>
                </a:solidFill>
                <a:latin typeface="Calibri"/>
                <a:cs typeface="Calibri"/>
              </a:rPr>
              <a:t>Studi</a:t>
            </a:r>
            <a:r>
              <a:rPr sz="2200" spc="-2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b="1" spc="-10" dirty="0">
                <a:solidFill>
                  <a:srgbClr val="001F5F"/>
                </a:solidFill>
                <a:latin typeface="Calibri"/>
                <a:cs typeface="Calibri"/>
              </a:rPr>
              <a:t>wajib</a:t>
            </a:r>
            <a:r>
              <a:rPr sz="2200" b="1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b="1" spc="-10" dirty="0">
                <a:solidFill>
                  <a:srgbClr val="001F5F"/>
                </a:solidFill>
                <a:latin typeface="Calibri"/>
                <a:cs typeface="Calibri"/>
              </a:rPr>
              <a:t>diakreditasi</a:t>
            </a:r>
            <a:r>
              <a:rPr sz="2200" b="1" spc="1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b="1" spc="-5" dirty="0">
                <a:solidFill>
                  <a:srgbClr val="001F5F"/>
                </a:solidFill>
                <a:latin typeface="Calibri"/>
                <a:cs typeface="Calibri"/>
              </a:rPr>
              <a:t>ulang </a:t>
            </a:r>
            <a:r>
              <a:rPr sz="2200" b="1" spc="-484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001F5F"/>
                </a:solidFill>
                <a:latin typeface="Calibri"/>
                <a:cs typeface="Calibri"/>
              </a:rPr>
              <a:t>pada</a:t>
            </a:r>
            <a:r>
              <a:rPr sz="2200" spc="-1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001F5F"/>
                </a:solidFill>
                <a:latin typeface="Calibri"/>
                <a:cs typeface="Calibri"/>
              </a:rPr>
              <a:t>saat</a:t>
            </a:r>
            <a:r>
              <a:rPr sz="2200" spc="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spc="-15" dirty="0">
                <a:solidFill>
                  <a:srgbClr val="001F5F"/>
                </a:solidFill>
                <a:latin typeface="Calibri"/>
                <a:cs typeface="Calibri"/>
              </a:rPr>
              <a:t>jangka</a:t>
            </a:r>
            <a:r>
              <a:rPr sz="220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001F5F"/>
                </a:solidFill>
                <a:latin typeface="Calibri"/>
                <a:cs typeface="Calibri"/>
              </a:rPr>
              <a:t>waktu</a:t>
            </a:r>
            <a:r>
              <a:rPr sz="220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spc="-15" dirty="0">
                <a:solidFill>
                  <a:srgbClr val="001F5F"/>
                </a:solidFill>
                <a:latin typeface="Calibri"/>
                <a:cs typeface="Calibri"/>
              </a:rPr>
              <a:t>akreditasinya </a:t>
            </a:r>
            <a:r>
              <a:rPr sz="2200" spc="-1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spc="-35" dirty="0">
                <a:solidFill>
                  <a:srgbClr val="001F5F"/>
                </a:solidFill>
                <a:latin typeface="Calibri"/>
                <a:cs typeface="Calibri"/>
              </a:rPr>
              <a:t>berakhir.</a:t>
            </a:r>
            <a:endParaRPr sz="2200">
              <a:latin typeface="Calibri"/>
              <a:cs typeface="Calibri"/>
            </a:endParaRPr>
          </a:p>
          <a:p>
            <a:pPr marL="730250" indent="-718185">
              <a:lnSpc>
                <a:spcPts val="2510"/>
              </a:lnSpc>
              <a:spcBef>
                <a:spcPts val="890"/>
              </a:spcBef>
              <a:buAutoNum type="arabicParenBoth" startAt="6"/>
              <a:tabLst>
                <a:tab pos="730250" algn="l"/>
                <a:tab pos="730885" algn="l"/>
              </a:tabLst>
            </a:pPr>
            <a:r>
              <a:rPr sz="2200" spc="-15" dirty="0">
                <a:solidFill>
                  <a:srgbClr val="001F5F"/>
                </a:solidFill>
                <a:latin typeface="Calibri"/>
                <a:cs typeface="Calibri"/>
              </a:rPr>
              <a:t>Program</a:t>
            </a:r>
            <a:r>
              <a:rPr sz="2200" spc="-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001F5F"/>
                </a:solidFill>
                <a:latin typeface="Calibri"/>
                <a:cs typeface="Calibri"/>
              </a:rPr>
              <a:t>Studi</a:t>
            </a:r>
            <a:r>
              <a:rPr sz="2200" spc="-1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001F5F"/>
                </a:solidFill>
                <a:latin typeface="Calibri"/>
                <a:cs typeface="Calibri"/>
              </a:rPr>
              <a:t>yang</a:t>
            </a:r>
            <a:r>
              <a:rPr sz="2200" spc="-5" dirty="0">
                <a:solidFill>
                  <a:srgbClr val="001F5F"/>
                </a:solidFill>
                <a:latin typeface="Calibri"/>
                <a:cs typeface="Calibri"/>
              </a:rPr>
              <a:t> tidak</a:t>
            </a:r>
            <a:r>
              <a:rPr sz="220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001F5F"/>
                </a:solidFill>
                <a:latin typeface="Calibri"/>
                <a:cs typeface="Calibri"/>
              </a:rPr>
              <a:t>diakreditasi</a:t>
            </a:r>
            <a:endParaRPr sz="2200">
              <a:latin typeface="Calibri"/>
              <a:cs typeface="Calibri"/>
            </a:endParaRPr>
          </a:p>
          <a:p>
            <a:pPr marL="730250">
              <a:lnSpc>
                <a:spcPts val="2375"/>
              </a:lnSpc>
            </a:pPr>
            <a:r>
              <a:rPr sz="2200" spc="-10" dirty="0">
                <a:solidFill>
                  <a:srgbClr val="001F5F"/>
                </a:solidFill>
                <a:latin typeface="Calibri"/>
                <a:cs typeface="Calibri"/>
              </a:rPr>
              <a:t>ulang sebagaimana</a:t>
            </a:r>
            <a:r>
              <a:rPr sz="2200" spc="-1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001F5F"/>
                </a:solidFill>
                <a:latin typeface="Calibri"/>
                <a:cs typeface="Calibri"/>
              </a:rPr>
              <a:t>dimaksud</a:t>
            </a:r>
            <a:r>
              <a:rPr sz="2200" spc="1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001F5F"/>
                </a:solidFill>
                <a:latin typeface="Calibri"/>
                <a:cs typeface="Calibri"/>
              </a:rPr>
              <a:t>pada</a:t>
            </a:r>
            <a:r>
              <a:rPr sz="2200" spc="-1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spc="-25" dirty="0">
                <a:solidFill>
                  <a:srgbClr val="001F5F"/>
                </a:solidFill>
                <a:latin typeface="Calibri"/>
                <a:cs typeface="Calibri"/>
              </a:rPr>
              <a:t>ayat</a:t>
            </a:r>
            <a:endParaRPr sz="2200">
              <a:latin typeface="Calibri"/>
              <a:cs typeface="Calibri"/>
            </a:endParaRPr>
          </a:p>
          <a:p>
            <a:pPr marL="730250">
              <a:lnSpc>
                <a:spcPts val="2510"/>
              </a:lnSpc>
            </a:pPr>
            <a:r>
              <a:rPr sz="2200" spc="-5" dirty="0">
                <a:solidFill>
                  <a:srgbClr val="001F5F"/>
                </a:solidFill>
                <a:latin typeface="Calibri"/>
                <a:cs typeface="Calibri"/>
              </a:rPr>
              <a:t>(6)</a:t>
            </a:r>
            <a:r>
              <a:rPr sz="2200" spc="-1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001F5F"/>
                </a:solidFill>
                <a:latin typeface="Calibri"/>
                <a:cs typeface="Calibri"/>
              </a:rPr>
              <a:t>dapat</a:t>
            </a:r>
            <a:r>
              <a:rPr sz="2200" spc="-1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001F5F"/>
                </a:solidFill>
                <a:latin typeface="Calibri"/>
                <a:cs typeface="Calibri"/>
              </a:rPr>
              <a:t>dicabut</a:t>
            </a:r>
            <a:r>
              <a:rPr sz="2200" spc="-2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spc="-15" dirty="0">
                <a:solidFill>
                  <a:srgbClr val="001F5F"/>
                </a:solidFill>
                <a:latin typeface="Calibri"/>
                <a:cs typeface="Calibri"/>
              </a:rPr>
              <a:t>izinnya</a:t>
            </a:r>
            <a:r>
              <a:rPr sz="2200" spc="-1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001F5F"/>
                </a:solidFill>
                <a:latin typeface="Calibri"/>
                <a:cs typeface="Calibri"/>
              </a:rPr>
              <a:t>oleh</a:t>
            </a:r>
            <a:r>
              <a:rPr sz="2200" spc="-10" dirty="0">
                <a:solidFill>
                  <a:srgbClr val="001F5F"/>
                </a:solidFill>
                <a:latin typeface="Calibri"/>
                <a:cs typeface="Calibri"/>
              </a:rPr>
              <a:t> Menteri.</a:t>
            </a:r>
            <a:endParaRPr sz="2200">
              <a:latin typeface="Calibri"/>
              <a:cs typeface="Calibri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6140160" y="1328508"/>
            <a:ext cx="6049645" cy="3074670"/>
            <a:chOff x="6140160" y="1328508"/>
            <a:chExt cx="6049645" cy="3074670"/>
          </a:xfrm>
        </p:grpSpPr>
        <p:pic>
          <p:nvPicPr>
            <p:cNvPr id="9" name="object 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146208" y="1328508"/>
              <a:ext cx="6043505" cy="657574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140160" y="3745572"/>
              <a:ext cx="6046505" cy="657574"/>
            </a:xfrm>
            <a:prstGeom prst="rect">
              <a:avLst/>
            </a:prstGeom>
          </p:spPr>
        </p:pic>
      </p:grpSp>
      <p:sp>
        <p:nvSpPr>
          <p:cNvPr id="11" name="object 11"/>
          <p:cNvSpPr txBox="1"/>
          <p:nvPr/>
        </p:nvSpPr>
        <p:spPr>
          <a:xfrm>
            <a:off x="6491096" y="1153196"/>
            <a:ext cx="5434965" cy="4982845"/>
          </a:xfrm>
          <a:prstGeom prst="rect">
            <a:avLst/>
          </a:prstGeom>
        </p:spPr>
        <p:txBody>
          <a:bodyPr vert="horz" wrap="square" lIns="0" tIns="191135" rIns="0" bIns="0" rtlCol="0">
            <a:spAutoFit/>
          </a:bodyPr>
          <a:lstStyle/>
          <a:p>
            <a:pPr marL="60325">
              <a:lnSpc>
                <a:spcPct val="100000"/>
              </a:lnSpc>
              <a:spcBef>
                <a:spcPts val="1505"/>
              </a:spcBef>
            </a:pPr>
            <a:r>
              <a:rPr sz="2000" b="1" spc="-10" dirty="0">
                <a:solidFill>
                  <a:srgbClr val="001F5F"/>
                </a:solidFill>
                <a:latin typeface="Cambria"/>
                <a:cs typeface="Cambria"/>
              </a:rPr>
              <a:t>Permendikbudristek</a:t>
            </a:r>
            <a:r>
              <a:rPr sz="2000" b="1" spc="-2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dirty="0">
                <a:solidFill>
                  <a:srgbClr val="001F5F"/>
                </a:solidFill>
                <a:latin typeface="Cambria"/>
                <a:cs typeface="Cambria"/>
              </a:rPr>
              <a:t>53</a:t>
            </a:r>
            <a:r>
              <a:rPr sz="2000" b="1" spc="-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dirty="0">
                <a:solidFill>
                  <a:srgbClr val="001F5F"/>
                </a:solidFill>
                <a:latin typeface="Cambria"/>
                <a:cs typeface="Cambria"/>
              </a:rPr>
              <a:t>2023</a:t>
            </a:r>
            <a:r>
              <a:rPr sz="2000" b="1" spc="-1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spc="-15" dirty="0">
                <a:solidFill>
                  <a:srgbClr val="001F5F"/>
                </a:solidFill>
                <a:latin typeface="Cambria"/>
                <a:cs typeface="Cambria"/>
              </a:rPr>
              <a:t>Pasal</a:t>
            </a:r>
            <a:r>
              <a:rPr sz="2000" b="1" spc="-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dirty="0">
                <a:solidFill>
                  <a:srgbClr val="001F5F"/>
                </a:solidFill>
                <a:latin typeface="Cambria"/>
                <a:cs typeface="Cambria"/>
              </a:rPr>
              <a:t>88</a:t>
            </a:r>
            <a:endParaRPr sz="2000">
              <a:latin typeface="Cambria"/>
              <a:cs typeface="Cambria"/>
            </a:endParaRPr>
          </a:p>
          <a:p>
            <a:pPr marL="12700" marR="13970">
              <a:lnSpc>
                <a:spcPct val="100000"/>
              </a:lnSpc>
              <a:spcBef>
                <a:spcPts val="1535"/>
              </a:spcBef>
            </a:pPr>
            <a:r>
              <a:rPr sz="2200" spc="-15" dirty="0">
                <a:solidFill>
                  <a:srgbClr val="001F5F"/>
                </a:solidFill>
                <a:latin typeface="Calibri"/>
                <a:cs typeface="Calibri"/>
              </a:rPr>
              <a:t>Program</a:t>
            </a:r>
            <a:r>
              <a:rPr sz="220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001F5F"/>
                </a:solidFill>
                <a:latin typeface="Calibri"/>
                <a:cs typeface="Calibri"/>
              </a:rPr>
              <a:t>studi</a:t>
            </a:r>
            <a:r>
              <a:rPr sz="2200" spc="-1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001F5F"/>
                </a:solidFill>
                <a:latin typeface="Calibri"/>
                <a:cs typeface="Calibri"/>
              </a:rPr>
              <a:t>wajib</a:t>
            </a:r>
            <a:r>
              <a:rPr sz="2200" spc="-2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001F5F"/>
                </a:solidFill>
                <a:latin typeface="Calibri"/>
                <a:cs typeface="Calibri"/>
              </a:rPr>
              <a:t>memiliki</a:t>
            </a:r>
            <a:r>
              <a:rPr sz="2200" spc="2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spc="-15" dirty="0">
                <a:solidFill>
                  <a:srgbClr val="001F5F"/>
                </a:solidFill>
                <a:latin typeface="Calibri"/>
                <a:cs typeface="Calibri"/>
              </a:rPr>
              <a:t>status </a:t>
            </a:r>
            <a:r>
              <a:rPr sz="2200" spc="-1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b="1" spc="-15" dirty="0">
                <a:solidFill>
                  <a:srgbClr val="001F5F"/>
                </a:solidFill>
                <a:latin typeface="Calibri"/>
                <a:cs typeface="Calibri"/>
              </a:rPr>
              <a:t>terakreditasi</a:t>
            </a:r>
            <a:r>
              <a:rPr sz="2200" b="1" spc="3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b="1" spc="-15" dirty="0">
                <a:solidFill>
                  <a:srgbClr val="001F5F"/>
                </a:solidFill>
                <a:latin typeface="Calibri"/>
                <a:cs typeface="Calibri"/>
              </a:rPr>
              <a:t>sementara</a:t>
            </a:r>
            <a:r>
              <a:rPr sz="2200" spc="-15" dirty="0">
                <a:solidFill>
                  <a:srgbClr val="001F5F"/>
                </a:solidFill>
                <a:latin typeface="Calibri"/>
                <a:cs typeface="Calibri"/>
              </a:rPr>
              <a:t>,</a:t>
            </a:r>
            <a:r>
              <a:rPr sz="2200" spc="5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b="1" spc="-15" dirty="0">
                <a:solidFill>
                  <a:srgbClr val="001F5F"/>
                </a:solidFill>
                <a:latin typeface="Calibri"/>
                <a:cs typeface="Calibri"/>
              </a:rPr>
              <a:t>terakreditasi</a:t>
            </a:r>
            <a:r>
              <a:rPr sz="2200" spc="-15" dirty="0">
                <a:solidFill>
                  <a:srgbClr val="001F5F"/>
                </a:solidFill>
                <a:latin typeface="Calibri"/>
                <a:cs typeface="Calibri"/>
              </a:rPr>
              <a:t>, </a:t>
            </a:r>
            <a:r>
              <a:rPr sz="2200" spc="-1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b="1" spc="-20" dirty="0">
                <a:solidFill>
                  <a:srgbClr val="001F5F"/>
                </a:solidFill>
                <a:latin typeface="Calibri"/>
                <a:cs typeface="Calibri"/>
              </a:rPr>
              <a:t>terakreditasi</a:t>
            </a:r>
            <a:r>
              <a:rPr sz="2200" b="1" spc="5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b="1" spc="-5" dirty="0">
                <a:solidFill>
                  <a:srgbClr val="001F5F"/>
                </a:solidFill>
                <a:latin typeface="Calibri"/>
                <a:cs typeface="Calibri"/>
              </a:rPr>
              <a:t>unggul</a:t>
            </a:r>
            <a:r>
              <a:rPr sz="2200" spc="-5" dirty="0">
                <a:solidFill>
                  <a:srgbClr val="001F5F"/>
                </a:solidFill>
                <a:latin typeface="Calibri"/>
                <a:cs typeface="Calibri"/>
              </a:rPr>
              <a:t>, </a:t>
            </a:r>
            <a:r>
              <a:rPr sz="2200" spc="-15" dirty="0">
                <a:solidFill>
                  <a:srgbClr val="001F5F"/>
                </a:solidFill>
                <a:latin typeface="Calibri"/>
                <a:cs typeface="Calibri"/>
              </a:rPr>
              <a:t>atau</a:t>
            </a:r>
            <a:r>
              <a:rPr sz="2200" spc="1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b="1" spc="-20" dirty="0">
                <a:solidFill>
                  <a:srgbClr val="001F5F"/>
                </a:solidFill>
                <a:latin typeface="Calibri"/>
                <a:cs typeface="Calibri"/>
              </a:rPr>
              <a:t>terakreditasi</a:t>
            </a:r>
            <a:r>
              <a:rPr sz="2200" b="1" spc="5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b="1" spc="-15" dirty="0">
                <a:solidFill>
                  <a:srgbClr val="001F5F"/>
                </a:solidFill>
                <a:latin typeface="Calibri"/>
                <a:cs typeface="Calibri"/>
              </a:rPr>
              <a:t>secara </a:t>
            </a:r>
            <a:r>
              <a:rPr sz="2200" b="1" spc="-10" dirty="0">
                <a:solidFill>
                  <a:srgbClr val="001F5F"/>
                </a:solidFill>
                <a:latin typeface="Calibri"/>
                <a:cs typeface="Calibri"/>
              </a:rPr>
              <a:t> internasional</a:t>
            </a:r>
            <a:r>
              <a:rPr sz="2200" b="1" spc="4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001F5F"/>
                </a:solidFill>
                <a:latin typeface="Calibri"/>
                <a:cs typeface="Calibri"/>
              </a:rPr>
              <a:t>untuk</a:t>
            </a:r>
            <a:r>
              <a:rPr sz="2200" spc="-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001F5F"/>
                </a:solidFill>
                <a:latin typeface="Calibri"/>
                <a:cs typeface="Calibri"/>
              </a:rPr>
              <a:t>meluluskan</a:t>
            </a:r>
            <a:r>
              <a:rPr sz="220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001F5F"/>
                </a:solidFill>
                <a:latin typeface="Calibri"/>
                <a:cs typeface="Calibri"/>
              </a:rPr>
              <a:t>mahasiswa</a:t>
            </a:r>
            <a:r>
              <a:rPr sz="2200" spc="-1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001F5F"/>
                </a:solidFill>
                <a:latin typeface="Calibri"/>
                <a:cs typeface="Calibri"/>
              </a:rPr>
              <a:t>dan </a:t>
            </a:r>
            <a:r>
              <a:rPr sz="2200" spc="-484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001F5F"/>
                </a:solidFill>
                <a:latin typeface="Calibri"/>
                <a:cs typeface="Calibri"/>
              </a:rPr>
              <a:t>menerbitkan</a:t>
            </a:r>
            <a:r>
              <a:rPr sz="2200" spc="1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001F5F"/>
                </a:solidFill>
                <a:latin typeface="Calibri"/>
                <a:cs typeface="Calibri"/>
              </a:rPr>
              <a:t>ijazah.</a:t>
            </a:r>
            <a:endParaRPr sz="2200">
              <a:latin typeface="Calibri"/>
              <a:cs typeface="Calibri"/>
            </a:endParaRPr>
          </a:p>
          <a:p>
            <a:pPr marL="53975">
              <a:lnSpc>
                <a:spcPct val="100000"/>
              </a:lnSpc>
              <a:spcBef>
                <a:spcPts val="1895"/>
              </a:spcBef>
            </a:pPr>
            <a:r>
              <a:rPr sz="2000" b="1" spc="-10" dirty="0">
                <a:solidFill>
                  <a:srgbClr val="001F5F"/>
                </a:solidFill>
                <a:latin typeface="Cambria"/>
                <a:cs typeface="Cambria"/>
              </a:rPr>
              <a:t>Permendikbudristek</a:t>
            </a:r>
            <a:r>
              <a:rPr sz="2000" b="1" spc="-2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dirty="0">
                <a:solidFill>
                  <a:srgbClr val="001F5F"/>
                </a:solidFill>
                <a:latin typeface="Cambria"/>
                <a:cs typeface="Cambria"/>
              </a:rPr>
              <a:t>53</a:t>
            </a:r>
            <a:r>
              <a:rPr sz="2000" b="1" spc="-1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dirty="0">
                <a:solidFill>
                  <a:srgbClr val="001F5F"/>
                </a:solidFill>
                <a:latin typeface="Cambria"/>
                <a:cs typeface="Cambria"/>
              </a:rPr>
              <a:t>2023</a:t>
            </a:r>
            <a:r>
              <a:rPr sz="2000" b="1" spc="-1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spc="-15" dirty="0">
                <a:solidFill>
                  <a:srgbClr val="001F5F"/>
                </a:solidFill>
                <a:latin typeface="Cambria"/>
                <a:cs typeface="Cambria"/>
              </a:rPr>
              <a:t>Pasal</a:t>
            </a:r>
            <a:r>
              <a:rPr sz="2000" b="1" spc="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b="1" dirty="0">
                <a:solidFill>
                  <a:srgbClr val="001F5F"/>
                </a:solidFill>
                <a:latin typeface="Cambria"/>
                <a:cs typeface="Cambria"/>
              </a:rPr>
              <a:t>102 </a:t>
            </a:r>
            <a:r>
              <a:rPr sz="2000" b="1" spc="-5" dirty="0">
                <a:solidFill>
                  <a:srgbClr val="001F5F"/>
                </a:solidFill>
                <a:latin typeface="Cambria"/>
                <a:cs typeface="Cambria"/>
              </a:rPr>
              <a:t>(1c)</a:t>
            </a:r>
            <a:endParaRPr sz="2000">
              <a:latin typeface="Cambria"/>
              <a:cs typeface="Cambria"/>
            </a:endParaRPr>
          </a:p>
          <a:p>
            <a:pPr marL="74930" marR="5080">
              <a:lnSpc>
                <a:spcPct val="100000"/>
              </a:lnSpc>
              <a:spcBef>
                <a:spcPts val="1789"/>
              </a:spcBef>
            </a:pPr>
            <a:r>
              <a:rPr sz="2000" spc="-5" dirty="0">
                <a:solidFill>
                  <a:srgbClr val="001F5F"/>
                </a:solidFill>
                <a:latin typeface="Calibri"/>
                <a:cs typeface="Calibri"/>
              </a:rPr>
              <a:t>perguruan </a:t>
            </a:r>
            <a:r>
              <a:rPr sz="2000" spc="5" dirty="0">
                <a:solidFill>
                  <a:srgbClr val="001F5F"/>
                </a:solidFill>
                <a:latin typeface="Calibri"/>
                <a:cs typeface="Calibri"/>
              </a:rPr>
              <a:t>tinggi </a:t>
            </a:r>
            <a:r>
              <a:rPr sz="2000" spc="-10" dirty="0">
                <a:solidFill>
                  <a:srgbClr val="001F5F"/>
                </a:solidFill>
                <a:latin typeface="Calibri"/>
                <a:cs typeface="Calibri"/>
              </a:rPr>
              <a:t>dan/atau </a:t>
            </a:r>
            <a:r>
              <a:rPr sz="2000" spc="-15" dirty="0">
                <a:solidFill>
                  <a:srgbClr val="001F5F"/>
                </a:solidFill>
                <a:latin typeface="Calibri"/>
                <a:cs typeface="Calibri"/>
              </a:rPr>
              <a:t>program </a:t>
            </a:r>
            <a:r>
              <a:rPr sz="2000" spc="-5" dirty="0">
                <a:solidFill>
                  <a:srgbClr val="001F5F"/>
                </a:solidFill>
                <a:latin typeface="Calibri"/>
                <a:cs typeface="Calibri"/>
              </a:rPr>
              <a:t>studi </a:t>
            </a:r>
            <a:r>
              <a:rPr sz="2000" spc="-10" dirty="0">
                <a:solidFill>
                  <a:srgbClr val="001F5F"/>
                </a:solidFill>
                <a:latin typeface="Calibri"/>
                <a:cs typeface="Calibri"/>
              </a:rPr>
              <a:t>yang </a:t>
            </a:r>
            <a:r>
              <a:rPr sz="2000" b="1" dirty="0">
                <a:solidFill>
                  <a:srgbClr val="FF0000"/>
                </a:solidFill>
                <a:latin typeface="Calibri"/>
                <a:cs typeface="Calibri"/>
              </a:rPr>
              <a:t>tidak </a:t>
            </a:r>
            <a:r>
              <a:rPr sz="2000" b="1" spc="-44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b="1" spc="-15" dirty="0">
                <a:solidFill>
                  <a:srgbClr val="FF0000"/>
                </a:solidFill>
                <a:latin typeface="Calibri"/>
                <a:cs typeface="Calibri"/>
              </a:rPr>
              <a:t>terakreditasi</a:t>
            </a:r>
            <a:r>
              <a:rPr sz="2000" b="1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b="1" spc="-15" dirty="0">
                <a:solidFill>
                  <a:srgbClr val="FF0000"/>
                </a:solidFill>
                <a:latin typeface="Calibri"/>
                <a:cs typeface="Calibri"/>
              </a:rPr>
              <a:t>dan/atau</a:t>
            </a:r>
            <a:r>
              <a:rPr sz="2000" b="1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FF0000"/>
                </a:solidFill>
                <a:latin typeface="Calibri"/>
                <a:cs typeface="Calibri"/>
              </a:rPr>
              <a:t>belum</a:t>
            </a:r>
            <a:r>
              <a:rPr sz="2000" b="1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FF0000"/>
                </a:solidFill>
                <a:latin typeface="Calibri"/>
                <a:cs typeface="Calibri"/>
              </a:rPr>
              <a:t>mengajukan </a:t>
            </a:r>
            <a:r>
              <a:rPr sz="2000" b="1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FF0000"/>
                </a:solidFill>
                <a:latin typeface="Calibri"/>
                <a:cs typeface="Calibri"/>
              </a:rPr>
              <a:t>permohonan </a:t>
            </a:r>
            <a:r>
              <a:rPr sz="2000" b="1" spc="-10" dirty="0">
                <a:solidFill>
                  <a:srgbClr val="FF0000"/>
                </a:solidFill>
                <a:latin typeface="Calibri"/>
                <a:cs typeface="Calibri"/>
              </a:rPr>
              <a:t>Akreditas</a:t>
            </a:r>
            <a:r>
              <a:rPr sz="2000" spc="-10" dirty="0">
                <a:solidFill>
                  <a:srgbClr val="001F5F"/>
                </a:solidFill>
                <a:latin typeface="Calibri"/>
                <a:cs typeface="Calibri"/>
              </a:rPr>
              <a:t>i </a:t>
            </a:r>
            <a:r>
              <a:rPr sz="2000" b="1" spc="-5" dirty="0">
                <a:solidFill>
                  <a:srgbClr val="001F5F"/>
                </a:solidFill>
                <a:latin typeface="Calibri"/>
                <a:cs typeface="Calibri"/>
              </a:rPr>
              <a:t>wajib </a:t>
            </a:r>
            <a:r>
              <a:rPr sz="2000" b="1" spc="-10" dirty="0">
                <a:solidFill>
                  <a:srgbClr val="001F5F"/>
                </a:solidFill>
                <a:latin typeface="Calibri"/>
                <a:cs typeface="Calibri"/>
              </a:rPr>
              <a:t>mengajukan </a:t>
            </a:r>
            <a:r>
              <a:rPr sz="2000" b="1" spc="-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1F5F"/>
                </a:solidFill>
                <a:latin typeface="Calibri"/>
                <a:cs typeface="Calibri"/>
              </a:rPr>
              <a:t>permohonan </a:t>
            </a:r>
            <a:r>
              <a:rPr sz="2000" b="1" spc="-10" dirty="0">
                <a:solidFill>
                  <a:srgbClr val="001F5F"/>
                </a:solidFill>
                <a:latin typeface="Calibri"/>
                <a:cs typeface="Calibri"/>
              </a:rPr>
              <a:t>Akreditasi </a:t>
            </a:r>
            <a:r>
              <a:rPr sz="2000" b="1" spc="-15" dirty="0">
                <a:solidFill>
                  <a:srgbClr val="001F5F"/>
                </a:solidFill>
                <a:latin typeface="Calibri"/>
                <a:cs typeface="Calibri"/>
              </a:rPr>
              <a:t>kepada </a:t>
            </a:r>
            <a:r>
              <a:rPr sz="2000" b="1" spc="-5" dirty="0">
                <a:solidFill>
                  <a:srgbClr val="001F5F"/>
                </a:solidFill>
                <a:latin typeface="Calibri"/>
                <a:cs typeface="Calibri"/>
              </a:rPr>
              <a:t>BAN-PT </a:t>
            </a:r>
            <a:r>
              <a:rPr sz="2000" b="1" spc="-15" dirty="0">
                <a:solidFill>
                  <a:srgbClr val="001F5F"/>
                </a:solidFill>
                <a:latin typeface="Calibri"/>
                <a:cs typeface="Calibri"/>
              </a:rPr>
              <a:t>dan/atau </a:t>
            </a:r>
            <a:r>
              <a:rPr sz="2000" b="1" spc="-1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1F5F"/>
                </a:solidFill>
                <a:latin typeface="Calibri"/>
                <a:cs typeface="Calibri"/>
              </a:rPr>
              <a:t>LAM</a:t>
            </a:r>
            <a:r>
              <a:rPr sz="2000" b="1" spc="-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001F5F"/>
                </a:solidFill>
                <a:latin typeface="Calibri"/>
                <a:cs typeface="Calibri"/>
              </a:rPr>
              <a:t>paling</a:t>
            </a:r>
            <a:r>
              <a:rPr sz="2000" spc="-1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001F5F"/>
                </a:solidFill>
                <a:latin typeface="Calibri"/>
                <a:cs typeface="Calibri"/>
              </a:rPr>
              <a:t>lama</a:t>
            </a:r>
            <a:r>
              <a:rPr sz="2000" spc="1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1F5F"/>
                </a:solidFill>
                <a:latin typeface="Calibri"/>
                <a:cs typeface="Calibri"/>
              </a:rPr>
              <a:t>1</a:t>
            </a:r>
            <a:r>
              <a:rPr sz="2000" spc="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001F5F"/>
                </a:solidFill>
                <a:latin typeface="Calibri"/>
                <a:cs typeface="Calibri"/>
              </a:rPr>
              <a:t>(satu)</a:t>
            </a:r>
            <a:r>
              <a:rPr sz="2000" spc="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001F5F"/>
                </a:solidFill>
                <a:latin typeface="Calibri"/>
                <a:cs typeface="Calibri"/>
              </a:rPr>
              <a:t>tahun sejak</a:t>
            </a:r>
            <a:r>
              <a:rPr sz="200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000" spc="-15" dirty="0">
                <a:solidFill>
                  <a:srgbClr val="001F5F"/>
                </a:solidFill>
                <a:latin typeface="Calibri"/>
                <a:cs typeface="Calibri"/>
              </a:rPr>
              <a:t>Peraturan </a:t>
            </a:r>
            <a:r>
              <a:rPr sz="2000" spc="-1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001F5F"/>
                </a:solidFill>
                <a:latin typeface="Calibri"/>
                <a:cs typeface="Calibri"/>
              </a:rPr>
              <a:t>Menteri</a:t>
            </a:r>
            <a:r>
              <a:rPr sz="2000" dirty="0">
                <a:solidFill>
                  <a:srgbClr val="001F5F"/>
                </a:solidFill>
                <a:latin typeface="Calibri"/>
                <a:cs typeface="Calibri"/>
              </a:rPr>
              <a:t> ini </a:t>
            </a:r>
            <a:r>
              <a:rPr sz="2000" spc="-5" dirty="0">
                <a:solidFill>
                  <a:srgbClr val="001F5F"/>
                </a:solidFill>
                <a:latin typeface="Calibri"/>
                <a:cs typeface="Calibri"/>
              </a:rPr>
              <a:t>diundangkan.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1184381" y="6477914"/>
            <a:ext cx="77470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140"/>
              </a:lnSpc>
            </a:pPr>
            <a:r>
              <a:rPr sz="1200" dirty="0">
                <a:solidFill>
                  <a:srgbClr val="888888"/>
                </a:solidFill>
                <a:latin typeface="Calibri"/>
                <a:cs typeface="Calibri"/>
              </a:rPr>
              <a:t>5</a:t>
            </a:r>
            <a:endParaRPr sz="1200">
              <a:latin typeface="Calibri"/>
              <a:cs typeface="Calibri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6112636" y="1359280"/>
            <a:ext cx="3955415" cy="5171440"/>
            <a:chOff x="6112636" y="1359280"/>
            <a:chExt cx="3955415" cy="5171440"/>
          </a:xfrm>
        </p:grpSpPr>
        <p:pic>
          <p:nvPicPr>
            <p:cNvPr id="14" name="object 14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115811" y="1362455"/>
              <a:ext cx="178308" cy="5164836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6115811" y="1362455"/>
              <a:ext cx="178435" cy="5165090"/>
            </a:xfrm>
            <a:custGeom>
              <a:avLst/>
              <a:gdLst/>
              <a:ahLst/>
              <a:cxnLst/>
              <a:rect l="l" t="t" r="r" b="b"/>
              <a:pathLst>
                <a:path w="178435" h="5165090">
                  <a:moveTo>
                    <a:pt x="0" y="5164836"/>
                  </a:moveTo>
                  <a:lnTo>
                    <a:pt x="178308" y="5164836"/>
                  </a:lnTo>
                  <a:lnTo>
                    <a:pt x="178308" y="0"/>
                  </a:lnTo>
                  <a:lnTo>
                    <a:pt x="0" y="0"/>
                  </a:lnTo>
                  <a:lnTo>
                    <a:pt x="0" y="5164836"/>
                  </a:lnTo>
                  <a:close/>
                </a:path>
              </a:pathLst>
            </a:custGeom>
            <a:ln w="6349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9230867" y="5995796"/>
              <a:ext cx="837565" cy="304800"/>
            </a:xfrm>
            <a:custGeom>
              <a:avLst/>
              <a:gdLst/>
              <a:ahLst/>
              <a:cxnLst/>
              <a:rect l="l" t="t" r="r" b="b"/>
              <a:pathLst>
                <a:path w="837565" h="304800">
                  <a:moveTo>
                    <a:pt x="722756" y="132854"/>
                  </a:moveTo>
                  <a:lnTo>
                    <a:pt x="665606" y="132854"/>
                  </a:lnTo>
                  <a:lnTo>
                    <a:pt x="751331" y="304304"/>
                  </a:lnTo>
                  <a:lnTo>
                    <a:pt x="822769" y="161429"/>
                  </a:lnTo>
                  <a:lnTo>
                    <a:pt x="722756" y="161429"/>
                  </a:lnTo>
                  <a:lnTo>
                    <a:pt x="722756" y="132854"/>
                  </a:lnTo>
                  <a:close/>
                </a:path>
                <a:path w="837565" h="304800">
                  <a:moveTo>
                    <a:pt x="722756" y="28574"/>
                  </a:moveTo>
                  <a:lnTo>
                    <a:pt x="722756" y="161429"/>
                  </a:lnTo>
                  <a:lnTo>
                    <a:pt x="779906" y="161429"/>
                  </a:lnTo>
                  <a:lnTo>
                    <a:pt x="779906" y="57149"/>
                  </a:lnTo>
                  <a:lnTo>
                    <a:pt x="751331" y="57149"/>
                  </a:lnTo>
                  <a:lnTo>
                    <a:pt x="722756" y="28574"/>
                  </a:lnTo>
                  <a:close/>
                </a:path>
                <a:path w="837565" h="304800">
                  <a:moveTo>
                    <a:pt x="837056" y="132854"/>
                  </a:moveTo>
                  <a:lnTo>
                    <a:pt x="779906" y="132854"/>
                  </a:lnTo>
                  <a:lnTo>
                    <a:pt x="779906" y="161429"/>
                  </a:lnTo>
                  <a:lnTo>
                    <a:pt x="822769" y="161429"/>
                  </a:lnTo>
                  <a:lnTo>
                    <a:pt x="837056" y="132854"/>
                  </a:lnTo>
                  <a:close/>
                </a:path>
                <a:path w="837565" h="304800">
                  <a:moveTo>
                    <a:pt x="779906" y="0"/>
                  </a:moveTo>
                  <a:lnTo>
                    <a:pt x="0" y="0"/>
                  </a:lnTo>
                  <a:lnTo>
                    <a:pt x="0" y="57149"/>
                  </a:lnTo>
                  <a:lnTo>
                    <a:pt x="722756" y="57149"/>
                  </a:lnTo>
                  <a:lnTo>
                    <a:pt x="722756" y="28574"/>
                  </a:lnTo>
                  <a:lnTo>
                    <a:pt x="779906" y="28574"/>
                  </a:lnTo>
                  <a:lnTo>
                    <a:pt x="779906" y="0"/>
                  </a:lnTo>
                  <a:close/>
                </a:path>
                <a:path w="837565" h="304800">
                  <a:moveTo>
                    <a:pt x="779906" y="28574"/>
                  </a:moveTo>
                  <a:lnTo>
                    <a:pt x="722756" y="28574"/>
                  </a:lnTo>
                  <a:lnTo>
                    <a:pt x="751331" y="57149"/>
                  </a:lnTo>
                  <a:lnTo>
                    <a:pt x="779906" y="57149"/>
                  </a:lnTo>
                  <a:lnTo>
                    <a:pt x="779906" y="28574"/>
                  </a:lnTo>
                  <a:close/>
                </a:path>
              </a:pathLst>
            </a:custGeom>
            <a:solidFill>
              <a:srgbClr val="4471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6546342" y="6343650"/>
            <a:ext cx="5375275" cy="368935"/>
          </a:xfrm>
          <a:prstGeom prst="rect">
            <a:avLst/>
          </a:prstGeom>
          <a:solidFill>
            <a:srgbClr val="FFF1CC"/>
          </a:solidFill>
          <a:ln w="19050">
            <a:solidFill>
              <a:srgbClr val="000000"/>
            </a:solidFill>
          </a:ln>
        </p:spPr>
        <p:txBody>
          <a:bodyPr vert="horz" wrap="square" lIns="0" tIns="30480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240"/>
              </a:spcBef>
            </a:pPr>
            <a:r>
              <a:rPr sz="1800" spc="-10" dirty="0">
                <a:solidFill>
                  <a:srgbClr val="001F5F"/>
                </a:solidFill>
                <a:latin typeface="Calibri"/>
                <a:cs typeface="Calibri"/>
              </a:rPr>
              <a:t>Ketentuan</a:t>
            </a:r>
            <a:r>
              <a:rPr sz="1800" spc="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001F5F"/>
                </a:solidFill>
                <a:latin typeface="Calibri"/>
                <a:cs typeface="Calibri"/>
              </a:rPr>
              <a:t>rinci</a:t>
            </a:r>
            <a:r>
              <a:rPr sz="1800" spc="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001F5F"/>
                </a:solidFill>
                <a:latin typeface="Calibri"/>
                <a:cs typeface="Calibri"/>
              </a:rPr>
              <a:t>diatur pada</a:t>
            </a:r>
            <a:r>
              <a:rPr sz="1800" spc="-10" dirty="0">
                <a:solidFill>
                  <a:srgbClr val="001F5F"/>
                </a:solidFill>
                <a:latin typeface="Calibri"/>
                <a:cs typeface="Calibri"/>
              </a:rPr>
              <a:t> PerBANPT</a:t>
            </a:r>
            <a:r>
              <a:rPr sz="1800" spc="-2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1F5F"/>
                </a:solidFill>
                <a:latin typeface="Calibri"/>
                <a:cs typeface="Calibri"/>
              </a:rPr>
              <a:t>11</a:t>
            </a:r>
            <a:r>
              <a:rPr sz="1800" spc="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800" spc="-30" dirty="0">
                <a:solidFill>
                  <a:srgbClr val="001F5F"/>
                </a:solidFill>
                <a:latin typeface="Calibri"/>
                <a:cs typeface="Calibri"/>
              </a:rPr>
              <a:t>Tahun</a:t>
            </a:r>
            <a:r>
              <a:rPr sz="1800" spc="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1F5F"/>
                </a:solidFill>
                <a:latin typeface="Calibri"/>
                <a:cs typeface="Calibri"/>
              </a:rPr>
              <a:t>2023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92932A4E-2E42-E5A3-3F25-14B31BCD3E6A}"/>
              </a:ext>
            </a:extLst>
          </p:cNvPr>
          <p:cNvSpPr txBox="1"/>
          <p:nvPr/>
        </p:nvSpPr>
        <p:spPr>
          <a:xfrm>
            <a:off x="1752600" y="914400"/>
            <a:ext cx="9448800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D" sz="2000" dirty="0" err="1"/>
              <a:t>Pasal</a:t>
            </a:r>
            <a:r>
              <a:rPr lang="en-ID" sz="2000" dirty="0"/>
              <a:t> 81 </a:t>
            </a:r>
          </a:p>
          <a:p>
            <a:pPr algn="ctr"/>
            <a:endParaRPr lang="en-ID" sz="2000" dirty="0"/>
          </a:p>
          <a:p>
            <a:pPr marL="342900" indent="-342900" algn="just">
              <a:buAutoNum type="arabicParenBoth"/>
            </a:pPr>
            <a:r>
              <a:rPr lang="en-ID" sz="2000" dirty="0"/>
              <a:t>Status </a:t>
            </a:r>
            <a:r>
              <a:rPr lang="en-ID" sz="2000" dirty="0" err="1"/>
              <a:t>terakreditasi</a:t>
            </a:r>
            <a:r>
              <a:rPr lang="en-ID" sz="2000" dirty="0"/>
              <a:t> </a:t>
            </a:r>
            <a:r>
              <a:rPr lang="en-ID" sz="2000" dirty="0" err="1"/>
              <a:t>dari</a:t>
            </a:r>
            <a:r>
              <a:rPr lang="en-ID" sz="2000" dirty="0"/>
              <a:t> BAN-PT dan LAM </a:t>
            </a:r>
            <a:r>
              <a:rPr lang="en-ID" sz="2000" dirty="0" err="1"/>
              <a:t>diperpanjang</a:t>
            </a:r>
            <a:r>
              <a:rPr lang="en-ID" sz="2000" dirty="0"/>
              <a:t> </a:t>
            </a:r>
            <a:r>
              <a:rPr lang="en-ID" sz="2000" dirty="0" err="1"/>
              <a:t>melalui</a:t>
            </a:r>
            <a:r>
              <a:rPr lang="en-ID" sz="2000" dirty="0"/>
              <a:t> </a:t>
            </a:r>
            <a:r>
              <a:rPr lang="en-ID" sz="2000" dirty="0" err="1"/>
              <a:t>mekanisme</a:t>
            </a:r>
            <a:r>
              <a:rPr lang="en-ID" sz="2000" dirty="0"/>
              <a:t> </a:t>
            </a:r>
            <a:r>
              <a:rPr lang="en-ID" sz="2000" dirty="0" err="1"/>
              <a:t>automasi</a:t>
            </a:r>
            <a:r>
              <a:rPr lang="en-ID" sz="2000" dirty="0"/>
              <a:t>. </a:t>
            </a:r>
          </a:p>
          <a:p>
            <a:pPr marL="342900" indent="-342900" algn="just">
              <a:buAutoNum type="arabicParenBoth"/>
            </a:pPr>
            <a:r>
              <a:rPr lang="en-ID" sz="2000" dirty="0" err="1"/>
              <a:t>Mekanisme</a:t>
            </a:r>
            <a:r>
              <a:rPr lang="en-ID" sz="2000" dirty="0"/>
              <a:t> </a:t>
            </a:r>
            <a:r>
              <a:rPr lang="en-ID" sz="2000" dirty="0" err="1"/>
              <a:t>automasi</a:t>
            </a:r>
            <a:r>
              <a:rPr lang="en-ID" sz="2000" dirty="0"/>
              <a:t> </a:t>
            </a:r>
            <a:r>
              <a:rPr lang="en-ID" sz="2000" dirty="0" err="1"/>
              <a:t>sebagaimana</a:t>
            </a:r>
            <a:r>
              <a:rPr lang="en-ID" sz="2000" dirty="0"/>
              <a:t> </a:t>
            </a:r>
            <a:r>
              <a:rPr lang="en-ID" sz="2000" dirty="0" err="1"/>
              <a:t>dimaksud</a:t>
            </a:r>
            <a:r>
              <a:rPr lang="en-ID" sz="2000" dirty="0"/>
              <a:t> pada </a:t>
            </a:r>
            <a:r>
              <a:rPr lang="en-ID" sz="2000" dirty="0" err="1"/>
              <a:t>ayat</a:t>
            </a:r>
            <a:r>
              <a:rPr lang="en-ID" sz="2000" dirty="0"/>
              <a:t> (1) </a:t>
            </a:r>
            <a:r>
              <a:rPr lang="en-ID" sz="2000" dirty="0" err="1"/>
              <a:t>merupakan</a:t>
            </a:r>
            <a:r>
              <a:rPr lang="en-ID" sz="2000" dirty="0"/>
              <a:t> </a:t>
            </a:r>
            <a:r>
              <a:rPr lang="en-ID" sz="2000" dirty="0" err="1"/>
              <a:t>mekanisme</a:t>
            </a:r>
            <a:r>
              <a:rPr lang="en-ID" sz="2000" dirty="0"/>
              <a:t> </a:t>
            </a:r>
            <a:r>
              <a:rPr lang="en-ID" sz="2000" dirty="0" err="1"/>
              <a:t>Akreditasi</a:t>
            </a:r>
            <a:r>
              <a:rPr lang="en-ID" sz="2000" dirty="0"/>
              <a:t> </a:t>
            </a:r>
            <a:r>
              <a:rPr lang="en-ID" sz="2000" dirty="0" err="1"/>
              <a:t>ulang</a:t>
            </a:r>
            <a:r>
              <a:rPr lang="en-ID" sz="2000" dirty="0"/>
              <a:t> </a:t>
            </a:r>
            <a:r>
              <a:rPr lang="en-ID" sz="2000" dirty="0" err="1"/>
              <a:t>tanpa</a:t>
            </a:r>
            <a:r>
              <a:rPr lang="en-ID" sz="2000" dirty="0"/>
              <a:t> </a:t>
            </a:r>
            <a:r>
              <a:rPr lang="en-ID" sz="2000" dirty="0" err="1"/>
              <a:t>asesmen</a:t>
            </a:r>
            <a:r>
              <a:rPr lang="en-ID" sz="2000" dirty="0"/>
              <a:t> oleh </a:t>
            </a:r>
            <a:r>
              <a:rPr lang="en-ID" sz="2000" dirty="0" err="1"/>
              <a:t>asesor</a:t>
            </a:r>
            <a:r>
              <a:rPr lang="en-ID" sz="2000" dirty="0"/>
              <a:t> </a:t>
            </a:r>
            <a:r>
              <a:rPr lang="en-ID" sz="2000" dirty="0" err="1"/>
              <a:t>dengan</a:t>
            </a:r>
            <a:r>
              <a:rPr lang="en-ID" sz="2000" dirty="0"/>
              <a:t> </a:t>
            </a:r>
            <a:r>
              <a:rPr lang="en-ID" sz="2000" dirty="0" err="1"/>
              <a:t>cara</a:t>
            </a:r>
            <a:r>
              <a:rPr lang="en-ID" sz="2000" dirty="0"/>
              <a:t> </a:t>
            </a:r>
            <a:r>
              <a:rPr lang="en-ID" sz="2000" dirty="0" err="1"/>
              <a:t>memantau</a:t>
            </a:r>
            <a:r>
              <a:rPr lang="en-ID" sz="2000" dirty="0"/>
              <a:t> dan </a:t>
            </a:r>
            <a:r>
              <a:rPr lang="en-ID" sz="2000" dirty="0" err="1"/>
              <a:t>mengevaluasi</a:t>
            </a:r>
            <a:r>
              <a:rPr lang="en-ID" sz="2000" dirty="0"/>
              <a:t> </a:t>
            </a:r>
            <a:r>
              <a:rPr lang="en-ID" sz="2000" dirty="0" err="1"/>
              <a:t>mutu</a:t>
            </a:r>
            <a:r>
              <a:rPr lang="en-ID" sz="2000" dirty="0"/>
              <a:t> program </a:t>
            </a:r>
            <a:r>
              <a:rPr lang="en-ID" sz="2000" dirty="0" err="1"/>
              <a:t>studi</a:t>
            </a:r>
            <a:r>
              <a:rPr lang="en-ID" sz="2000" dirty="0"/>
              <a:t> dan </a:t>
            </a:r>
            <a:r>
              <a:rPr lang="en-ID" sz="2000" dirty="0" err="1"/>
              <a:t>perguruan</a:t>
            </a:r>
            <a:r>
              <a:rPr lang="en-ID" sz="2000" dirty="0"/>
              <a:t> </a:t>
            </a:r>
            <a:r>
              <a:rPr lang="en-ID" sz="2000" dirty="0" err="1"/>
              <a:t>tinggi</a:t>
            </a:r>
            <a:r>
              <a:rPr lang="en-ID" sz="2000" dirty="0"/>
              <a:t> </a:t>
            </a:r>
            <a:r>
              <a:rPr lang="en-ID" sz="2000" dirty="0" err="1"/>
              <a:t>berdasarkan</a:t>
            </a:r>
            <a:r>
              <a:rPr lang="en-ID" sz="2000" dirty="0"/>
              <a:t> data dan </a:t>
            </a:r>
            <a:r>
              <a:rPr lang="en-ID" sz="2000" dirty="0" err="1"/>
              <a:t>informasi</a:t>
            </a:r>
            <a:r>
              <a:rPr lang="en-ID" sz="2000" dirty="0"/>
              <a:t> pada PD </a:t>
            </a:r>
            <a:r>
              <a:rPr lang="en-ID" sz="2000" dirty="0" err="1"/>
              <a:t>Dikti</a:t>
            </a:r>
            <a:r>
              <a:rPr lang="en-ID" sz="2000" dirty="0"/>
              <a:t>. </a:t>
            </a:r>
          </a:p>
          <a:p>
            <a:pPr marL="342900" indent="-342900" algn="just">
              <a:buAutoNum type="arabicParenBoth"/>
            </a:pPr>
            <a:r>
              <a:rPr lang="en-ID" sz="2000" dirty="0"/>
              <a:t>Status </a:t>
            </a:r>
            <a:r>
              <a:rPr lang="en-ID" sz="2000" dirty="0" err="1"/>
              <a:t>terakreditasi</a:t>
            </a:r>
            <a:r>
              <a:rPr lang="en-ID" sz="2000" dirty="0"/>
              <a:t> </a:t>
            </a:r>
            <a:r>
              <a:rPr lang="en-ID" sz="2000" dirty="0" err="1"/>
              <a:t>melalui</a:t>
            </a:r>
            <a:r>
              <a:rPr lang="en-ID" sz="2000" dirty="0"/>
              <a:t> </a:t>
            </a:r>
            <a:r>
              <a:rPr lang="en-ID" sz="2000" dirty="0" err="1"/>
              <a:t>mekanisme</a:t>
            </a:r>
            <a:r>
              <a:rPr lang="en-ID" sz="2000" dirty="0"/>
              <a:t> </a:t>
            </a:r>
            <a:r>
              <a:rPr lang="en-ID" sz="2000" dirty="0" err="1"/>
              <a:t>automasi</a:t>
            </a:r>
            <a:r>
              <a:rPr lang="en-ID" sz="2000" dirty="0"/>
              <a:t> </a:t>
            </a:r>
            <a:r>
              <a:rPr lang="en-ID" sz="2000" dirty="0" err="1"/>
              <a:t>diberikan</a:t>
            </a:r>
            <a:r>
              <a:rPr lang="en-ID" sz="2000" dirty="0"/>
              <a:t> </a:t>
            </a:r>
            <a:r>
              <a:rPr lang="en-ID" sz="2000" dirty="0" err="1"/>
              <a:t>untuk</a:t>
            </a:r>
            <a:r>
              <a:rPr lang="en-ID" sz="2000" dirty="0"/>
              <a:t> masa </a:t>
            </a:r>
            <a:r>
              <a:rPr lang="en-ID" sz="2000" dirty="0" err="1"/>
              <a:t>berlaku</a:t>
            </a:r>
            <a:r>
              <a:rPr lang="en-ID" sz="2000" dirty="0"/>
              <a:t> </a:t>
            </a:r>
            <a:r>
              <a:rPr lang="en-ID" sz="2000" dirty="0" err="1"/>
              <a:t>selama</a:t>
            </a:r>
            <a:r>
              <a:rPr lang="en-ID" sz="2000" dirty="0"/>
              <a:t>: </a:t>
            </a:r>
          </a:p>
          <a:p>
            <a:pPr marL="914400" lvl="1" indent="-457200" algn="just">
              <a:buFont typeface="+mj-lt"/>
              <a:buAutoNum type="alphaLcPeriod"/>
            </a:pPr>
            <a:r>
              <a:rPr lang="en-ID" sz="2000" dirty="0"/>
              <a:t>5 (lima) </a:t>
            </a:r>
            <a:r>
              <a:rPr lang="en-ID" sz="2000" dirty="0" err="1"/>
              <a:t>tahun</a:t>
            </a:r>
            <a:r>
              <a:rPr lang="en-ID" sz="2000" dirty="0"/>
              <a:t> </a:t>
            </a:r>
            <a:r>
              <a:rPr lang="en-ID" sz="2000" dirty="0" err="1"/>
              <a:t>untuk</a:t>
            </a:r>
            <a:r>
              <a:rPr lang="en-ID" sz="2000" dirty="0"/>
              <a:t> program </a:t>
            </a:r>
            <a:r>
              <a:rPr lang="en-ID" sz="2000" dirty="0" err="1"/>
              <a:t>studi</a:t>
            </a:r>
            <a:r>
              <a:rPr lang="en-ID" sz="2000" dirty="0"/>
              <a:t>; </a:t>
            </a:r>
            <a:r>
              <a:rPr lang="en-ID" sz="2000" dirty="0" err="1"/>
              <a:t>atau</a:t>
            </a:r>
            <a:r>
              <a:rPr lang="en-ID" sz="2000" dirty="0"/>
              <a:t> </a:t>
            </a:r>
          </a:p>
          <a:p>
            <a:pPr marL="914400" lvl="1" indent="-457200" algn="just">
              <a:buFont typeface="+mj-lt"/>
              <a:buAutoNum type="alphaLcPeriod"/>
            </a:pPr>
            <a:r>
              <a:rPr lang="en-ID" sz="2000" dirty="0"/>
              <a:t>8 (</a:t>
            </a:r>
            <a:r>
              <a:rPr lang="en-ID" sz="2000" dirty="0" err="1"/>
              <a:t>delapan</a:t>
            </a:r>
            <a:r>
              <a:rPr lang="en-ID" sz="2000" dirty="0"/>
              <a:t>) </a:t>
            </a:r>
            <a:r>
              <a:rPr lang="en-ID" sz="2000" dirty="0" err="1"/>
              <a:t>tahun</a:t>
            </a:r>
            <a:r>
              <a:rPr lang="en-ID" sz="2000" dirty="0"/>
              <a:t> </a:t>
            </a:r>
            <a:r>
              <a:rPr lang="en-ID" sz="2000" dirty="0" err="1"/>
              <a:t>untuk</a:t>
            </a:r>
            <a:r>
              <a:rPr lang="en-ID" sz="2000" dirty="0"/>
              <a:t> </a:t>
            </a:r>
            <a:r>
              <a:rPr lang="en-ID" sz="2000" dirty="0" err="1"/>
              <a:t>perguruan</a:t>
            </a:r>
            <a:r>
              <a:rPr lang="en-ID" sz="2000" dirty="0"/>
              <a:t> </a:t>
            </a:r>
            <a:r>
              <a:rPr lang="en-ID" sz="2000" dirty="0" err="1"/>
              <a:t>tinggi</a:t>
            </a:r>
            <a:r>
              <a:rPr lang="en-ID" sz="2000" dirty="0"/>
              <a:t>. </a:t>
            </a:r>
          </a:p>
          <a:p>
            <a:pPr marL="342900" indent="-342900" algn="just">
              <a:buAutoNum type="arabicParenBoth"/>
            </a:pPr>
            <a:r>
              <a:rPr lang="en-ID" sz="2000" dirty="0" err="1"/>
              <a:t>Mekanisme</a:t>
            </a:r>
            <a:r>
              <a:rPr lang="en-ID" sz="2000" dirty="0"/>
              <a:t> </a:t>
            </a:r>
            <a:r>
              <a:rPr lang="en-ID" sz="2000" dirty="0" err="1"/>
              <a:t>automasi</a:t>
            </a:r>
            <a:r>
              <a:rPr lang="en-ID" sz="2000" dirty="0"/>
              <a:t> </a:t>
            </a:r>
            <a:r>
              <a:rPr lang="en-ID" sz="2000" dirty="0" err="1"/>
              <a:t>ditetapkan</a:t>
            </a:r>
            <a:r>
              <a:rPr lang="en-ID" sz="2000" dirty="0"/>
              <a:t> oleh BAN-PT dan LAM </a:t>
            </a:r>
            <a:r>
              <a:rPr lang="en-ID" sz="2000" dirty="0" err="1"/>
              <a:t>sesuai</a:t>
            </a:r>
            <a:r>
              <a:rPr lang="en-ID" sz="2000" dirty="0"/>
              <a:t> </a:t>
            </a:r>
            <a:r>
              <a:rPr lang="en-ID" sz="2000" dirty="0" err="1"/>
              <a:t>dengan</a:t>
            </a:r>
            <a:r>
              <a:rPr lang="en-ID" sz="2000" dirty="0"/>
              <a:t> </a:t>
            </a:r>
            <a:r>
              <a:rPr lang="en-ID" sz="2000" dirty="0" err="1"/>
              <a:t>kewenangan</a:t>
            </a:r>
            <a:r>
              <a:rPr lang="en-ID" sz="2000" dirty="0"/>
              <a:t> masing-masing</a:t>
            </a:r>
            <a:r>
              <a:rPr lang="en-ID" dirty="0"/>
              <a:t>.</a:t>
            </a:r>
            <a:endParaRPr lang="en-US" dirty="0"/>
          </a:p>
        </p:txBody>
      </p:sp>
      <p:sp>
        <p:nvSpPr>
          <p:cNvPr id="2" name="object 4">
            <a:extLst>
              <a:ext uri="{FF2B5EF4-FFF2-40B4-BE49-F238E27FC236}">
                <a16:creationId xmlns:a16="http://schemas.microsoft.com/office/drawing/2014/main" xmlns="" id="{C50E6B32-22FB-251B-767C-2122F3BF96CB}"/>
              </a:ext>
            </a:extLst>
          </p:cNvPr>
          <p:cNvSpPr txBox="1"/>
          <p:nvPr/>
        </p:nvSpPr>
        <p:spPr>
          <a:xfrm>
            <a:off x="748351" y="246740"/>
            <a:ext cx="465010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i="1" spc="-10" dirty="0">
                <a:solidFill>
                  <a:srgbClr val="001F5F"/>
                </a:solidFill>
                <a:latin typeface="Cambria"/>
                <a:cs typeface="Cambria"/>
              </a:rPr>
              <a:t>Permendikbudristek</a:t>
            </a:r>
            <a:r>
              <a:rPr sz="1800" i="1" spc="-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1800" i="1" dirty="0">
                <a:solidFill>
                  <a:srgbClr val="001F5F"/>
                </a:solidFill>
                <a:latin typeface="Cambria"/>
                <a:cs typeface="Cambria"/>
              </a:rPr>
              <a:t>No.</a:t>
            </a:r>
            <a:r>
              <a:rPr sz="1800" i="1" spc="1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1800" i="1" spc="-5" dirty="0">
                <a:solidFill>
                  <a:srgbClr val="001F5F"/>
                </a:solidFill>
                <a:latin typeface="Cambria"/>
                <a:cs typeface="Cambria"/>
              </a:rPr>
              <a:t>53 </a:t>
            </a:r>
            <a:r>
              <a:rPr sz="1800" i="1" spc="-25" dirty="0" err="1">
                <a:solidFill>
                  <a:srgbClr val="001F5F"/>
                </a:solidFill>
                <a:latin typeface="Cambria"/>
                <a:cs typeface="Cambria"/>
              </a:rPr>
              <a:t>Tahun</a:t>
            </a:r>
            <a:r>
              <a:rPr sz="1800" i="1" spc="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1800" i="1" spc="-5" dirty="0">
                <a:solidFill>
                  <a:srgbClr val="001F5F"/>
                </a:solidFill>
                <a:latin typeface="Cambria"/>
                <a:cs typeface="Cambria"/>
              </a:rPr>
              <a:t>2023</a:t>
            </a:r>
            <a:endParaRPr sz="1800" dirty="0">
              <a:latin typeface="Cambria"/>
              <a:cs typeface="Cambria"/>
            </a:endParaRPr>
          </a:p>
        </p:txBody>
      </p:sp>
      <p:pic>
        <p:nvPicPr>
          <p:cNvPr id="3" name="object 4">
            <a:extLst>
              <a:ext uri="{FF2B5EF4-FFF2-40B4-BE49-F238E27FC236}">
                <a16:creationId xmlns:a16="http://schemas.microsoft.com/office/drawing/2014/main" xmlns="" id="{58035D52-3174-DF93-502C-6EC86596D765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742676" y="228600"/>
            <a:ext cx="1007364" cy="806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55235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75237" y="2027553"/>
            <a:ext cx="10907770" cy="4696474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226546" y="217098"/>
            <a:ext cx="9005152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dirty="0">
                <a:latin typeface="Cambria"/>
                <a:cs typeface="Cambria"/>
              </a:rPr>
              <a:t>Dalam</a:t>
            </a:r>
            <a:r>
              <a:rPr sz="3600" spc="-25" dirty="0">
                <a:latin typeface="Cambria"/>
                <a:cs typeface="Cambria"/>
              </a:rPr>
              <a:t> </a:t>
            </a:r>
            <a:r>
              <a:rPr sz="3600" dirty="0">
                <a:latin typeface="Cambria"/>
                <a:cs typeface="Cambria"/>
              </a:rPr>
              <a:t>Hal </a:t>
            </a:r>
            <a:r>
              <a:rPr sz="3600" spc="-45" dirty="0">
                <a:latin typeface="Cambria"/>
                <a:cs typeface="Cambria"/>
              </a:rPr>
              <a:t>Terdapat</a:t>
            </a:r>
            <a:r>
              <a:rPr sz="3600" spc="-5" dirty="0">
                <a:latin typeface="Cambria"/>
                <a:cs typeface="Cambria"/>
              </a:rPr>
              <a:t> </a:t>
            </a:r>
            <a:r>
              <a:rPr sz="3600" spc="-10" dirty="0">
                <a:latin typeface="Cambria"/>
                <a:cs typeface="Cambria"/>
              </a:rPr>
              <a:t>Dugaan</a:t>
            </a:r>
            <a:r>
              <a:rPr sz="3600" spc="-20" dirty="0">
                <a:latin typeface="Cambria"/>
                <a:cs typeface="Cambria"/>
              </a:rPr>
              <a:t> </a:t>
            </a:r>
            <a:r>
              <a:rPr sz="3600" spc="-10" dirty="0">
                <a:latin typeface="Cambria"/>
                <a:cs typeface="Cambria"/>
              </a:rPr>
              <a:t>Penurunan</a:t>
            </a:r>
            <a:r>
              <a:rPr sz="3600" dirty="0">
                <a:latin typeface="Cambria"/>
                <a:cs typeface="Cambria"/>
              </a:rPr>
              <a:t> </a:t>
            </a:r>
            <a:r>
              <a:rPr sz="3600" spc="-5" dirty="0">
                <a:latin typeface="Cambria"/>
                <a:cs typeface="Cambria"/>
              </a:rPr>
              <a:t>Mutu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6175375" y="6398158"/>
            <a:ext cx="465010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i="1" spc="-10" dirty="0">
                <a:solidFill>
                  <a:srgbClr val="001F5F"/>
                </a:solidFill>
                <a:latin typeface="Cambria"/>
                <a:cs typeface="Cambria"/>
              </a:rPr>
              <a:t>Permendikbudristek</a:t>
            </a:r>
            <a:r>
              <a:rPr sz="1800" i="1" spc="-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1800" i="1" dirty="0">
                <a:solidFill>
                  <a:srgbClr val="001F5F"/>
                </a:solidFill>
                <a:latin typeface="Cambria"/>
                <a:cs typeface="Cambria"/>
              </a:rPr>
              <a:t>No.</a:t>
            </a:r>
            <a:r>
              <a:rPr sz="1800" i="1" spc="1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1800" i="1" spc="-5" dirty="0">
                <a:solidFill>
                  <a:srgbClr val="001F5F"/>
                </a:solidFill>
                <a:latin typeface="Cambria"/>
                <a:cs typeface="Cambria"/>
              </a:rPr>
              <a:t>53 </a:t>
            </a:r>
            <a:r>
              <a:rPr sz="1800" i="1" spc="-25" dirty="0">
                <a:solidFill>
                  <a:srgbClr val="001F5F"/>
                </a:solidFill>
                <a:latin typeface="Cambria"/>
                <a:cs typeface="Cambria"/>
              </a:rPr>
              <a:t>Tahun</a:t>
            </a:r>
            <a:r>
              <a:rPr sz="1800" i="1" spc="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1800" i="1" spc="-5" dirty="0">
                <a:solidFill>
                  <a:srgbClr val="001F5F"/>
                </a:solidFill>
                <a:latin typeface="Cambria"/>
                <a:cs typeface="Cambria"/>
              </a:rPr>
              <a:t>2023</a:t>
            </a:r>
            <a:r>
              <a:rPr sz="1800" i="1" spc="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1800" i="1" spc="-5" dirty="0">
                <a:solidFill>
                  <a:srgbClr val="001F5F"/>
                </a:solidFill>
                <a:latin typeface="Cambria"/>
                <a:cs typeface="Cambria"/>
              </a:rPr>
              <a:t>Pasal</a:t>
            </a:r>
            <a:r>
              <a:rPr sz="1800" i="1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1800" i="1" spc="-5" dirty="0">
                <a:solidFill>
                  <a:srgbClr val="001F5F"/>
                </a:solidFill>
                <a:latin typeface="Cambria"/>
                <a:cs typeface="Cambria"/>
              </a:rPr>
              <a:t>83</a:t>
            </a:r>
            <a:endParaRPr sz="1800" dirty="0">
              <a:latin typeface="Cambria"/>
              <a:cs typeface="Cambria"/>
            </a:endParaRPr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51846" y="187198"/>
            <a:ext cx="957072" cy="762000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4285615" y="926338"/>
            <a:ext cx="643826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40" dirty="0">
                <a:latin typeface="Times New Roman"/>
                <a:cs typeface="Times New Roman"/>
              </a:rPr>
              <a:t>Status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40" dirty="0">
                <a:latin typeface="Times New Roman"/>
                <a:cs typeface="Times New Roman"/>
              </a:rPr>
              <a:t>terakreditasi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PT/PS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dipantau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5" dirty="0">
                <a:latin typeface="Times New Roman"/>
                <a:cs typeface="Times New Roman"/>
              </a:rPr>
              <a:t>secara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spc="-50" dirty="0">
                <a:latin typeface="Times New Roman"/>
                <a:cs typeface="Times New Roman"/>
              </a:rPr>
              <a:t>reguler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spc="-40" dirty="0">
                <a:latin typeface="Times New Roman"/>
                <a:cs typeface="Times New Roman"/>
              </a:rPr>
              <a:t>atau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-50" dirty="0">
                <a:latin typeface="Times New Roman"/>
                <a:cs typeface="Times New Roman"/>
              </a:rPr>
              <a:t>sekurangnya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spc="-30" dirty="0">
                <a:latin typeface="Times New Roman"/>
                <a:cs typeface="Times New Roman"/>
              </a:rPr>
              <a:t>satu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285615" y="1200658"/>
            <a:ext cx="5982970" cy="575945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>
              <a:lnSpc>
                <a:spcPct val="100699"/>
              </a:lnSpc>
              <a:spcBef>
                <a:spcPts val="85"/>
              </a:spcBef>
            </a:pPr>
            <a:r>
              <a:rPr sz="1800" spc="-80" dirty="0">
                <a:latin typeface="Times New Roman"/>
                <a:cs typeface="Times New Roman"/>
              </a:rPr>
              <a:t>kali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spc="-50" dirty="0">
                <a:latin typeface="Times New Roman"/>
                <a:cs typeface="Times New Roman"/>
              </a:rPr>
              <a:t>dalam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-50" dirty="0">
                <a:latin typeface="Times New Roman"/>
                <a:cs typeface="Times New Roman"/>
              </a:rPr>
              <a:t>masa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45" dirty="0">
                <a:latin typeface="Times New Roman"/>
                <a:cs typeface="Times New Roman"/>
              </a:rPr>
              <a:t>berlaku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status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-40" dirty="0">
                <a:latin typeface="Times New Roman"/>
                <a:cs typeface="Times New Roman"/>
              </a:rPr>
              <a:t>terakreditasi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dan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5" dirty="0">
                <a:latin typeface="Times New Roman"/>
                <a:cs typeface="Times New Roman"/>
              </a:rPr>
              <a:t>dilaksanakan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spc="-55" dirty="0">
                <a:latin typeface="Times New Roman"/>
                <a:cs typeface="Times New Roman"/>
              </a:rPr>
              <a:t>paling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spc="-35" dirty="0">
                <a:latin typeface="Times New Roman"/>
                <a:cs typeface="Times New Roman"/>
              </a:rPr>
              <a:t>lambat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30" dirty="0">
                <a:latin typeface="Times New Roman"/>
                <a:cs typeface="Times New Roman"/>
              </a:rPr>
              <a:t>satu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tahun </a:t>
            </a:r>
            <a:r>
              <a:rPr sz="1800" spc="-40" dirty="0">
                <a:latin typeface="Times New Roman"/>
                <a:cs typeface="Times New Roman"/>
              </a:rPr>
              <a:t>sebelum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-50" dirty="0">
                <a:latin typeface="Times New Roman"/>
                <a:cs typeface="Times New Roman"/>
              </a:rPr>
              <a:t>masa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status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-40" dirty="0">
                <a:latin typeface="Times New Roman"/>
                <a:cs typeface="Times New Roman"/>
              </a:rPr>
              <a:t>terakreditasi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spc="-45" dirty="0">
                <a:latin typeface="Times New Roman"/>
                <a:cs typeface="Times New Roman"/>
              </a:rPr>
              <a:t>berakhir.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06983" y="1132458"/>
            <a:ext cx="327596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10" dirty="0">
                <a:solidFill>
                  <a:srgbClr val="001F5F"/>
                </a:solidFill>
                <a:latin typeface="Cambria"/>
                <a:cs typeface="Cambria"/>
              </a:rPr>
              <a:t>PerBANPT</a:t>
            </a:r>
            <a:r>
              <a:rPr sz="2000" spc="-1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dirty="0">
                <a:solidFill>
                  <a:srgbClr val="001F5F"/>
                </a:solidFill>
                <a:latin typeface="Cambria"/>
                <a:cs typeface="Cambria"/>
              </a:rPr>
              <a:t>No.</a:t>
            </a:r>
            <a:r>
              <a:rPr sz="2000" spc="-2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spc="-5" dirty="0">
                <a:solidFill>
                  <a:srgbClr val="001F5F"/>
                </a:solidFill>
                <a:latin typeface="Cambria"/>
                <a:cs typeface="Cambria"/>
              </a:rPr>
              <a:t>14</a:t>
            </a:r>
            <a:r>
              <a:rPr sz="2000" spc="-2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spc="-30" dirty="0">
                <a:solidFill>
                  <a:srgbClr val="001F5F"/>
                </a:solidFill>
                <a:latin typeface="Cambria"/>
                <a:cs typeface="Cambria"/>
              </a:rPr>
              <a:t>Tahun</a:t>
            </a:r>
            <a:r>
              <a:rPr sz="2000" spc="-4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2000" spc="-10" dirty="0">
                <a:solidFill>
                  <a:srgbClr val="001F5F"/>
                </a:solidFill>
                <a:latin typeface="Cambria"/>
                <a:cs typeface="Cambria"/>
              </a:rPr>
              <a:t>2023</a:t>
            </a:r>
            <a:endParaRPr sz="20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F462C0C8-F5EC-A866-7EA4-17D755C55F1C}"/>
              </a:ext>
            </a:extLst>
          </p:cNvPr>
          <p:cNvSpPr txBox="1"/>
          <p:nvPr/>
        </p:nvSpPr>
        <p:spPr>
          <a:xfrm>
            <a:off x="951014" y="768489"/>
            <a:ext cx="9906000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D" dirty="0"/>
              <a:t>PERATURAN BADAN AKREDITASI NASIONAL PERGURUAN TINGGI NOMOR 5 TAHUN 2024 TENTANG INSTRUMEN PEMANTAUAN DAN EVALUASI MUTU PERGURUAN TINGGI UNTUK PERPANJANGAN STATUS TERAKREDITASI MELALUI MEKANISME AUTOMASI</a:t>
            </a:r>
          </a:p>
          <a:p>
            <a:pPr algn="ctr"/>
            <a:endParaRPr lang="en-ID" dirty="0"/>
          </a:p>
          <a:p>
            <a:pPr algn="ctr"/>
            <a:endParaRPr lang="en-ID" dirty="0"/>
          </a:p>
          <a:p>
            <a:pPr algn="ctr"/>
            <a:r>
              <a:rPr lang="en-ID" dirty="0" err="1"/>
              <a:t>Pasal</a:t>
            </a:r>
            <a:r>
              <a:rPr lang="en-ID" dirty="0"/>
              <a:t> 1 </a:t>
            </a:r>
          </a:p>
          <a:p>
            <a:pPr algn="just"/>
            <a:r>
              <a:rPr lang="en-ID" dirty="0" err="1"/>
              <a:t>Instrumen</a:t>
            </a:r>
            <a:r>
              <a:rPr lang="en-ID" dirty="0"/>
              <a:t> </a:t>
            </a:r>
            <a:r>
              <a:rPr lang="en-ID" dirty="0" err="1"/>
              <a:t>Pemantauan</a:t>
            </a:r>
            <a:r>
              <a:rPr lang="en-ID" dirty="0"/>
              <a:t> dan </a:t>
            </a:r>
            <a:r>
              <a:rPr lang="en-ID" dirty="0" err="1"/>
              <a:t>Evaluasi</a:t>
            </a:r>
            <a:r>
              <a:rPr lang="en-ID" dirty="0"/>
              <a:t> </a:t>
            </a:r>
            <a:r>
              <a:rPr lang="en-ID" dirty="0" err="1"/>
              <a:t>Mutu</a:t>
            </a:r>
            <a:r>
              <a:rPr lang="en-ID" dirty="0"/>
              <a:t> </a:t>
            </a:r>
            <a:r>
              <a:rPr lang="en-ID" dirty="0" err="1"/>
              <a:t>Perguruan</a:t>
            </a:r>
            <a:r>
              <a:rPr lang="en-ID" dirty="0"/>
              <a:t> Tinggi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Perpanjangan</a:t>
            </a:r>
            <a:r>
              <a:rPr lang="en-ID" dirty="0"/>
              <a:t> Status </a:t>
            </a:r>
            <a:r>
              <a:rPr lang="en-ID" dirty="0" err="1"/>
              <a:t>Terakreditasi</a:t>
            </a:r>
            <a:r>
              <a:rPr lang="en-ID" dirty="0"/>
              <a:t> </a:t>
            </a:r>
            <a:r>
              <a:rPr lang="en-ID" dirty="0" err="1"/>
              <a:t>Melalui</a:t>
            </a:r>
            <a:r>
              <a:rPr lang="en-ID" dirty="0"/>
              <a:t> </a:t>
            </a:r>
            <a:r>
              <a:rPr lang="en-ID" dirty="0" err="1"/>
              <a:t>Mekanisme</a:t>
            </a:r>
            <a:r>
              <a:rPr lang="en-ID" dirty="0"/>
              <a:t> </a:t>
            </a:r>
            <a:r>
              <a:rPr lang="en-ID" dirty="0" err="1"/>
              <a:t>Automasi</a:t>
            </a:r>
            <a:r>
              <a:rPr lang="en-ID" dirty="0"/>
              <a:t> </a:t>
            </a:r>
            <a:r>
              <a:rPr lang="en-ID" dirty="0" err="1"/>
              <a:t>tercantum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lampiran</a:t>
            </a:r>
            <a:r>
              <a:rPr lang="en-ID" dirty="0"/>
              <a:t> </a:t>
            </a:r>
            <a:r>
              <a:rPr lang="en-ID" dirty="0" err="1"/>
              <a:t>Peraturan</a:t>
            </a:r>
            <a:r>
              <a:rPr lang="en-ID" dirty="0"/>
              <a:t> Badan </a:t>
            </a:r>
            <a:r>
              <a:rPr lang="en-ID" dirty="0" err="1"/>
              <a:t>Akreditasi</a:t>
            </a:r>
            <a:r>
              <a:rPr lang="en-ID" dirty="0"/>
              <a:t> Nasional </a:t>
            </a:r>
            <a:r>
              <a:rPr lang="en-ID" dirty="0" err="1"/>
              <a:t>Perguruan</a:t>
            </a:r>
            <a:r>
              <a:rPr lang="en-ID" dirty="0"/>
              <a:t> Tinggi (BAN-PT) </a:t>
            </a:r>
            <a:r>
              <a:rPr lang="en-ID" dirty="0" err="1"/>
              <a:t>ini</a:t>
            </a:r>
            <a:r>
              <a:rPr lang="en-ID" dirty="0"/>
              <a:t>, dan </a:t>
            </a:r>
            <a:r>
              <a:rPr lang="en-ID" dirty="0" err="1"/>
              <a:t>merupakan</a:t>
            </a:r>
            <a:r>
              <a:rPr lang="en-ID" dirty="0"/>
              <a:t> </a:t>
            </a:r>
            <a:r>
              <a:rPr lang="en-ID" dirty="0" err="1"/>
              <a:t>kesatuan</a:t>
            </a:r>
            <a:r>
              <a:rPr lang="en-ID" dirty="0"/>
              <a:t> integral dan </a:t>
            </a:r>
            <a:r>
              <a:rPr lang="en-ID" dirty="0" err="1"/>
              <a:t>bagian</a:t>
            </a:r>
            <a:r>
              <a:rPr lang="en-ID" dirty="0"/>
              <a:t> yang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terpisahkan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Peraturan</a:t>
            </a:r>
            <a:r>
              <a:rPr lang="en-ID" dirty="0"/>
              <a:t> BAN-PT </a:t>
            </a:r>
            <a:r>
              <a:rPr lang="en-ID" dirty="0" err="1"/>
              <a:t>ini</a:t>
            </a:r>
            <a:r>
              <a:rPr lang="en-ID" dirty="0"/>
              <a:t>. </a:t>
            </a:r>
          </a:p>
          <a:p>
            <a:pPr algn="ctr"/>
            <a:r>
              <a:rPr lang="en-ID" dirty="0" err="1"/>
              <a:t>Pasal</a:t>
            </a:r>
            <a:r>
              <a:rPr lang="en-ID" dirty="0"/>
              <a:t> 2 </a:t>
            </a:r>
          </a:p>
          <a:p>
            <a:pPr marL="342900" indent="-342900" algn="just">
              <a:buAutoNum type="arabicParenBoth"/>
            </a:pPr>
            <a:r>
              <a:rPr lang="en-ID" dirty="0" err="1"/>
              <a:t>Peraturan</a:t>
            </a:r>
            <a:r>
              <a:rPr lang="en-ID" dirty="0"/>
              <a:t> BAN-PT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mulai</a:t>
            </a:r>
            <a:r>
              <a:rPr lang="en-ID" dirty="0"/>
              <a:t> </a:t>
            </a:r>
            <a:r>
              <a:rPr lang="en-ID" dirty="0" err="1"/>
              <a:t>berlaku</a:t>
            </a:r>
            <a:r>
              <a:rPr lang="en-ID" dirty="0"/>
              <a:t> pada </a:t>
            </a:r>
            <a:r>
              <a:rPr lang="en-ID" dirty="0" err="1"/>
              <a:t>tanggal</a:t>
            </a:r>
            <a:r>
              <a:rPr lang="en-ID" dirty="0"/>
              <a:t> </a:t>
            </a:r>
            <a:r>
              <a:rPr lang="en-ID" dirty="0" err="1"/>
              <a:t>ditetapkan</a:t>
            </a:r>
            <a:r>
              <a:rPr lang="en-ID" dirty="0"/>
              <a:t>. </a:t>
            </a:r>
          </a:p>
          <a:p>
            <a:pPr marL="342900" indent="-342900" algn="just">
              <a:buAutoNum type="arabicParenBoth"/>
            </a:pPr>
            <a:r>
              <a:rPr lang="en-ID" dirty="0" err="1"/>
              <a:t>Pemberlakuan</a:t>
            </a:r>
            <a:r>
              <a:rPr lang="en-ID" dirty="0"/>
              <a:t> </a:t>
            </a:r>
            <a:r>
              <a:rPr lang="en-ID" dirty="0" err="1"/>
              <a:t>Instrumen</a:t>
            </a:r>
            <a:r>
              <a:rPr lang="en-ID" dirty="0"/>
              <a:t> </a:t>
            </a:r>
            <a:r>
              <a:rPr lang="en-ID" dirty="0" err="1"/>
              <a:t>Pemantauan</a:t>
            </a:r>
            <a:r>
              <a:rPr lang="en-ID" dirty="0"/>
              <a:t> dan </a:t>
            </a:r>
            <a:r>
              <a:rPr lang="en-ID" dirty="0" err="1"/>
              <a:t>Evaluasi</a:t>
            </a:r>
            <a:r>
              <a:rPr lang="en-ID" dirty="0"/>
              <a:t> </a:t>
            </a:r>
            <a:r>
              <a:rPr lang="en-ID" dirty="0" err="1"/>
              <a:t>Mutu</a:t>
            </a:r>
            <a:r>
              <a:rPr lang="en-ID" dirty="0"/>
              <a:t> </a:t>
            </a:r>
            <a:r>
              <a:rPr lang="en-ID" dirty="0" err="1"/>
              <a:t>Perguruan</a:t>
            </a:r>
            <a:r>
              <a:rPr lang="en-ID" dirty="0"/>
              <a:t> Tinggi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Perpanjangan</a:t>
            </a:r>
            <a:r>
              <a:rPr lang="en-ID" dirty="0"/>
              <a:t> Status </a:t>
            </a:r>
            <a:r>
              <a:rPr lang="en-ID" dirty="0" err="1"/>
              <a:t>Terakreditasi</a:t>
            </a:r>
            <a:r>
              <a:rPr lang="en-ID" dirty="0"/>
              <a:t> </a:t>
            </a:r>
            <a:r>
              <a:rPr lang="en-ID" dirty="0" err="1"/>
              <a:t>Melalui</a:t>
            </a:r>
            <a:r>
              <a:rPr lang="en-ID" dirty="0"/>
              <a:t> </a:t>
            </a:r>
            <a:r>
              <a:rPr lang="en-ID" dirty="0" err="1"/>
              <a:t>Mekanisme</a:t>
            </a:r>
            <a:r>
              <a:rPr lang="en-ID" dirty="0"/>
              <a:t> </a:t>
            </a:r>
            <a:r>
              <a:rPr lang="en-ID" dirty="0" err="1"/>
              <a:t>Automasi</a:t>
            </a:r>
            <a:r>
              <a:rPr lang="en-ID" dirty="0"/>
              <a:t> </a:t>
            </a:r>
            <a:r>
              <a:rPr lang="en-ID" dirty="0" err="1"/>
              <a:t>sebagaimana</a:t>
            </a:r>
            <a:r>
              <a:rPr lang="en-ID" dirty="0"/>
              <a:t> </a:t>
            </a:r>
            <a:r>
              <a:rPr lang="en-ID" dirty="0" err="1"/>
              <a:t>dimaksud</a:t>
            </a:r>
            <a:r>
              <a:rPr lang="en-ID" dirty="0"/>
              <a:t> pada </a:t>
            </a:r>
            <a:r>
              <a:rPr lang="en-ID" dirty="0" err="1"/>
              <a:t>Pasal</a:t>
            </a:r>
            <a:r>
              <a:rPr lang="en-ID" dirty="0"/>
              <a:t> 1 </a:t>
            </a:r>
            <a:r>
              <a:rPr lang="en-ID" dirty="0" err="1"/>
              <a:t>dilaksanakan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mengikuti</a:t>
            </a:r>
            <a:r>
              <a:rPr lang="en-ID" dirty="0"/>
              <a:t> </a:t>
            </a:r>
            <a:r>
              <a:rPr lang="en-ID" dirty="0" err="1"/>
              <a:t>ketentuan</a:t>
            </a:r>
            <a:r>
              <a:rPr lang="en-ID" dirty="0"/>
              <a:t> pada </a:t>
            </a:r>
            <a:r>
              <a:rPr lang="en-ID" dirty="0" err="1"/>
              <a:t>Peraturan</a:t>
            </a:r>
            <a:r>
              <a:rPr lang="en-ID" dirty="0"/>
              <a:t> BAN-PT </a:t>
            </a:r>
            <a:r>
              <a:rPr lang="en-ID" dirty="0" err="1"/>
              <a:t>Nomor</a:t>
            </a:r>
            <a:r>
              <a:rPr lang="en-ID" dirty="0"/>
              <a:t> 12 </a:t>
            </a:r>
            <a:r>
              <a:rPr lang="en-ID" dirty="0" err="1"/>
              <a:t>Tahun</a:t>
            </a:r>
            <a:r>
              <a:rPr lang="en-ID" dirty="0"/>
              <a:t> 2023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Mekanisme</a:t>
            </a:r>
            <a:r>
              <a:rPr lang="en-ID" dirty="0"/>
              <a:t> </a:t>
            </a:r>
            <a:r>
              <a:rPr lang="en-ID" dirty="0" err="1"/>
              <a:t>Penetapan</a:t>
            </a:r>
            <a:r>
              <a:rPr lang="en-ID" dirty="0"/>
              <a:t> dan </a:t>
            </a:r>
            <a:r>
              <a:rPr lang="en-ID" dirty="0" err="1"/>
              <a:t>Pemberlakuan</a:t>
            </a:r>
            <a:r>
              <a:rPr lang="en-ID" dirty="0"/>
              <a:t> </a:t>
            </a:r>
            <a:r>
              <a:rPr lang="en-ID" dirty="0" err="1"/>
              <a:t>Instrumen</a:t>
            </a:r>
            <a:r>
              <a:rPr lang="en-ID" dirty="0"/>
              <a:t> </a:t>
            </a:r>
            <a:r>
              <a:rPr lang="en-ID" dirty="0" err="1"/>
              <a:t>Akreditasi</a:t>
            </a:r>
            <a:r>
              <a:rPr lang="en-ID" dirty="0"/>
              <a:t>, </a:t>
            </a:r>
            <a:r>
              <a:rPr lang="en-ID" dirty="0" err="1"/>
              <a:t>yaitu</a:t>
            </a:r>
            <a:r>
              <a:rPr lang="en-ID" dirty="0"/>
              <a:t>: </a:t>
            </a:r>
          </a:p>
          <a:p>
            <a:pPr marL="800100" lvl="1" indent="-342900" algn="just">
              <a:buFont typeface="+mj-lt"/>
              <a:buAutoNum type="alphaLcPeriod"/>
            </a:pPr>
            <a:r>
              <a:rPr lang="en-ID" dirty="0" err="1"/>
              <a:t>Instrumen</a:t>
            </a:r>
            <a:r>
              <a:rPr lang="en-ID" dirty="0"/>
              <a:t> </a:t>
            </a:r>
            <a:r>
              <a:rPr lang="en-ID" dirty="0" err="1"/>
              <a:t>akreditasi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mulai</a:t>
            </a:r>
            <a:r>
              <a:rPr lang="en-ID" dirty="0"/>
              <a:t> </a:t>
            </a:r>
            <a:r>
              <a:rPr lang="en-ID" dirty="0" err="1"/>
              <a:t>diberlakukan</a:t>
            </a:r>
            <a:r>
              <a:rPr lang="en-ID" dirty="0"/>
              <a:t> paling lama 6 (</a:t>
            </a:r>
            <a:r>
              <a:rPr lang="en-ID" dirty="0" err="1"/>
              <a:t>enam</a:t>
            </a:r>
            <a:r>
              <a:rPr lang="en-ID" dirty="0"/>
              <a:t>) </a:t>
            </a:r>
            <a:r>
              <a:rPr lang="en-ID" dirty="0" err="1"/>
              <a:t>bulan</a:t>
            </a:r>
            <a:r>
              <a:rPr lang="en-ID" dirty="0"/>
              <a:t> </a:t>
            </a:r>
            <a:r>
              <a:rPr lang="en-ID" dirty="0" err="1"/>
              <a:t>setelah</a:t>
            </a:r>
            <a:r>
              <a:rPr lang="en-ID" dirty="0"/>
              <a:t> </a:t>
            </a:r>
            <a:r>
              <a:rPr lang="en-ID" dirty="0" err="1"/>
              <a:t>Peraturan</a:t>
            </a:r>
            <a:r>
              <a:rPr lang="en-ID" dirty="0"/>
              <a:t> BAN-PT </a:t>
            </a:r>
            <a:r>
              <a:rPr lang="en-ID" dirty="0" err="1"/>
              <a:t>ditetapkan</a:t>
            </a:r>
            <a:r>
              <a:rPr lang="en-ID" dirty="0"/>
              <a:t>; dan </a:t>
            </a:r>
          </a:p>
          <a:p>
            <a:pPr marL="800100" lvl="1" indent="-342900" algn="just">
              <a:buFont typeface="+mj-lt"/>
              <a:buAutoNum type="alphaLcPeriod"/>
            </a:pPr>
            <a:r>
              <a:rPr lang="en-ID" dirty="0"/>
              <a:t>BAN-PT,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hal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Dewan </a:t>
            </a:r>
            <a:r>
              <a:rPr lang="en-ID" dirty="0" err="1"/>
              <a:t>Eksekutif</a:t>
            </a:r>
            <a:r>
              <a:rPr lang="en-ID" dirty="0"/>
              <a:t>, </a:t>
            </a:r>
            <a:r>
              <a:rPr lang="en-ID" dirty="0" err="1"/>
              <a:t>menyelenggarakan</a:t>
            </a:r>
            <a:r>
              <a:rPr lang="en-ID" dirty="0"/>
              <a:t> </a:t>
            </a:r>
            <a:r>
              <a:rPr lang="en-ID" dirty="0" err="1"/>
              <a:t>sosialisasi</a:t>
            </a:r>
            <a:r>
              <a:rPr lang="en-ID" dirty="0"/>
              <a:t> </a:t>
            </a:r>
            <a:r>
              <a:rPr lang="en-ID" dirty="0" err="1"/>
              <a:t>instrumen</a:t>
            </a:r>
            <a:r>
              <a:rPr lang="en-ID" dirty="0"/>
              <a:t> </a:t>
            </a:r>
            <a:r>
              <a:rPr lang="en-ID" dirty="0" err="1"/>
              <a:t>akreditasi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sebelum</a:t>
            </a:r>
            <a:r>
              <a:rPr lang="en-ID" dirty="0"/>
              <a:t> </a:t>
            </a:r>
            <a:r>
              <a:rPr lang="en-ID" dirty="0" err="1"/>
              <a:t>diberlakukan</a:t>
            </a:r>
            <a:r>
              <a:rPr lang="en-ID" dirty="0"/>
              <a:t>.</a:t>
            </a:r>
            <a:endParaRPr lang="en-US" dirty="0"/>
          </a:p>
        </p:txBody>
      </p:sp>
      <p:pic>
        <p:nvPicPr>
          <p:cNvPr id="2" name="object 5">
            <a:extLst>
              <a:ext uri="{FF2B5EF4-FFF2-40B4-BE49-F238E27FC236}">
                <a16:creationId xmlns:a16="http://schemas.microsoft.com/office/drawing/2014/main" xmlns="" id="{EDD08916-40BF-676E-6F15-9E9F38B7EC34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57487" y="20345"/>
            <a:ext cx="957072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97248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1DEEC94E-F8E8-89AC-3D17-7A88DA70699B}"/>
              </a:ext>
            </a:extLst>
          </p:cNvPr>
          <p:cNvSpPr txBox="1"/>
          <p:nvPr/>
        </p:nvSpPr>
        <p:spPr>
          <a:xfrm>
            <a:off x="1037111" y="1368631"/>
            <a:ext cx="9448800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buFont typeface="+mj-lt"/>
              <a:buAutoNum type="arabicParenR" startAt="3"/>
            </a:pPr>
            <a:r>
              <a:rPr lang="en-ID" dirty="0" err="1"/>
              <a:t>Pemberlakuan</a:t>
            </a:r>
            <a:r>
              <a:rPr lang="en-ID" dirty="0"/>
              <a:t> </a:t>
            </a:r>
            <a:r>
              <a:rPr lang="en-ID" dirty="0" err="1"/>
              <a:t>instrumen</a:t>
            </a:r>
            <a:r>
              <a:rPr lang="en-ID" dirty="0"/>
              <a:t> </a:t>
            </a:r>
            <a:r>
              <a:rPr lang="en-ID" dirty="0" err="1"/>
              <a:t>akreditasi</a:t>
            </a:r>
            <a:r>
              <a:rPr lang="en-ID" dirty="0"/>
              <a:t> </a:t>
            </a:r>
            <a:r>
              <a:rPr lang="en-ID" dirty="0" err="1"/>
              <a:t>sebagaimana</a:t>
            </a:r>
            <a:r>
              <a:rPr lang="en-ID" dirty="0"/>
              <a:t> </a:t>
            </a:r>
            <a:r>
              <a:rPr lang="en-ID" dirty="0" err="1"/>
              <a:t>dimaksud</a:t>
            </a:r>
            <a:r>
              <a:rPr lang="en-ID" dirty="0"/>
              <a:t> pada </a:t>
            </a:r>
            <a:r>
              <a:rPr lang="en-ID" dirty="0" err="1"/>
              <a:t>ayat</a:t>
            </a:r>
            <a:r>
              <a:rPr lang="en-ID" dirty="0"/>
              <a:t> (2) </a:t>
            </a:r>
            <a:r>
              <a:rPr lang="en-ID" dirty="0" err="1"/>
              <a:t>huruf</a:t>
            </a:r>
            <a:r>
              <a:rPr lang="en-ID" dirty="0"/>
              <a:t> a, </a:t>
            </a:r>
            <a:r>
              <a:rPr lang="en-ID" dirty="0" err="1"/>
              <a:t>serta</a:t>
            </a:r>
            <a:r>
              <a:rPr lang="en-ID" dirty="0"/>
              <a:t> </a:t>
            </a:r>
            <a:r>
              <a:rPr lang="en-ID" dirty="0" err="1"/>
              <a:t>prosedur</a:t>
            </a:r>
            <a:r>
              <a:rPr lang="en-ID" dirty="0"/>
              <a:t> dan tata </a:t>
            </a:r>
            <a:r>
              <a:rPr lang="en-ID" dirty="0" err="1"/>
              <a:t>cara</a:t>
            </a:r>
            <a:r>
              <a:rPr lang="en-ID" dirty="0"/>
              <a:t> </a:t>
            </a:r>
            <a:r>
              <a:rPr lang="en-ID" dirty="0" err="1"/>
              <a:t>perhitungan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instrumen</a:t>
            </a:r>
            <a:r>
              <a:rPr lang="en-ID" dirty="0"/>
              <a:t> </a:t>
            </a:r>
            <a:r>
              <a:rPr lang="en-ID" dirty="0" err="1"/>
              <a:t>akreditasi</a:t>
            </a:r>
            <a:r>
              <a:rPr lang="en-ID" dirty="0"/>
              <a:t> </a:t>
            </a:r>
            <a:r>
              <a:rPr lang="en-ID" dirty="0" err="1"/>
              <a:t>sebagaimana</a:t>
            </a:r>
            <a:r>
              <a:rPr lang="en-ID" dirty="0"/>
              <a:t> </a:t>
            </a:r>
            <a:r>
              <a:rPr lang="en-ID" dirty="0" err="1"/>
              <a:t>dimaksud</a:t>
            </a:r>
            <a:r>
              <a:rPr lang="en-ID" dirty="0"/>
              <a:t> pada </a:t>
            </a:r>
            <a:r>
              <a:rPr lang="en-ID" dirty="0" err="1"/>
              <a:t>Pasal</a:t>
            </a:r>
            <a:r>
              <a:rPr lang="en-ID" dirty="0"/>
              <a:t> 1 </a:t>
            </a:r>
            <a:r>
              <a:rPr lang="en-ID" dirty="0" err="1"/>
              <a:t>ditetapkan</a:t>
            </a:r>
            <a:r>
              <a:rPr lang="en-ID" dirty="0"/>
              <a:t> oleh Dewan </a:t>
            </a:r>
            <a:r>
              <a:rPr lang="en-ID" dirty="0" err="1"/>
              <a:t>Eksekutif</a:t>
            </a:r>
            <a:r>
              <a:rPr lang="en-ID" dirty="0"/>
              <a:t> BAN-PT. </a:t>
            </a:r>
          </a:p>
          <a:p>
            <a:pPr marL="342900" indent="-342900" algn="just">
              <a:buFont typeface="+mj-lt"/>
              <a:buAutoNum type="arabicParenR" startAt="3"/>
            </a:pPr>
            <a:r>
              <a:rPr lang="en-ID" dirty="0" err="1"/>
              <a:t>Indikator</a:t>
            </a:r>
            <a:r>
              <a:rPr lang="en-ID" dirty="0"/>
              <a:t> </a:t>
            </a:r>
            <a:r>
              <a:rPr lang="en-ID" dirty="0" err="1"/>
              <a:t>nomor</a:t>
            </a:r>
            <a:r>
              <a:rPr lang="en-ID" dirty="0"/>
              <a:t> 11 </a:t>
            </a:r>
            <a:r>
              <a:rPr lang="en-ID" dirty="0" err="1"/>
              <a:t>sampai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15 </a:t>
            </a:r>
            <a:r>
              <a:rPr lang="en-ID" dirty="0" err="1"/>
              <a:t>sebagaimana</a:t>
            </a:r>
            <a:r>
              <a:rPr lang="en-ID" dirty="0"/>
              <a:t> </a:t>
            </a:r>
            <a:r>
              <a:rPr lang="en-ID" dirty="0" err="1"/>
              <a:t>tercantum</a:t>
            </a:r>
            <a:r>
              <a:rPr lang="en-ID" dirty="0"/>
              <a:t> di </a:t>
            </a:r>
            <a:r>
              <a:rPr lang="en-ID" dirty="0" err="1"/>
              <a:t>dalam</a:t>
            </a:r>
            <a:r>
              <a:rPr lang="en-ID" dirty="0"/>
              <a:t> Lampiran </a:t>
            </a:r>
            <a:r>
              <a:rPr lang="en-ID" dirty="0" err="1"/>
              <a:t>Peraturan</a:t>
            </a:r>
            <a:r>
              <a:rPr lang="en-ID" dirty="0"/>
              <a:t> BAN-PT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mulai</a:t>
            </a:r>
            <a:r>
              <a:rPr lang="en-ID" dirty="0"/>
              <a:t> </a:t>
            </a:r>
            <a:r>
              <a:rPr lang="en-ID" dirty="0" err="1"/>
              <a:t>diberlakukan</a:t>
            </a:r>
            <a:r>
              <a:rPr lang="en-ID" dirty="0"/>
              <a:t> </a:t>
            </a:r>
            <a:r>
              <a:rPr lang="en-ID" dirty="0" err="1"/>
              <a:t>tanggal</a:t>
            </a:r>
            <a:r>
              <a:rPr lang="en-ID" dirty="0"/>
              <a:t> 12 </a:t>
            </a:r>
            <a:r>
              <a:rPr lang="en-ID" dirty="0" err="1"/>
              <a:t>Agustus</a:t>
            </a:r>
            <a:r>
              <a:rPr lang="en-ID" dirty="0"/>
              <a:t> 2024 </a:t>
            </a:r>
            <a:r>
              <a:rPr lang="en-ID" dirty="0" err="1"/>
              <a:t>bagi</a:t>
            </a:r>
            <a:r>
              <a:rPr lang="en-ID" dirty="0"/>
              <a:t> </a:t>
            </a:r>
            <a:r>
              <a:rPr lang="en-ID" dirty="0" err="1"/>
              <a:t>perguruan</a:t>
            </a:r>
            <a:r>
              <a:rPr lang="en-ID" dirty="0"/>
              <a:t> </a:t>
            </a:r>
            <a:r>
              <a:rPr lang="en-ID" dirty="0" err="1"/>
              <a:t>tinggi</a:t>
            </a:r>
            <a:r>
              <a:rPr lang="en-ID" dirty="0"/>
              <a:t> yang masa </a:t>
            </a:r>
            <a:r>
              <a:rPr lang="en-ID" dirty="0" err="1"/>
              <a:t>berlaku</a:t>
            </a:r>
            <a:r>
              <a:rPr lang="en-ID" dirty="0"/>
              <a:t> status </a:t>
            </a:r>
            <a:r>
              <a:rPr lang="en-ID" dirty="0" err="1"/>
              <a:t>terakreditasinya</a:t>
            </a:r>
            <a:r>
              <a:rPr lang="en-ID" dirty="0"/>
              <a:t> </a:t>
            </a:r>
            <a:r>
              <a:rPr lang="en-ID" dirty="0" err="1"/>
              <a:t>berakhir</a:t>
            </a:r>
            <a:r>
              <a:rPr lang="en-ID" dirty="0"/>
              <a:t> </a:t>
            </a:r>
            <a:r>
              <a:rPr lang="en-ID" dirty="0" err="1"/>
              <a:t>tanggal</a:t>
            </a:r>
            <a:r>
              <a:rPr lang="en-ID" dirty="0"/>
              <a:t> 12 </a:t>
            </a:r>
            <a:r>
              <a:rPr lang="en-ID" dirty="0" err="1"/>
              <a:t>Februari</a:t>
            </a:r>
            <a:r>
              <a:rPr lang="en-ID" dirty="0"/>
              <a:t> 2025 dan </a:t>
            </a:r>
            <a:r>
              <a:rPr lang="en-ID" dirty="0" err="1"/>
              <a:t>sesudahnya</a:t>
            </a:r>
            <a:r>
              <a:rPr lang="en-ID" dirty="0"/>
              <a:t>. </a:t>
            </a:r>
          </a:p>
          <a:p>
            <a:pPr marL="342900" indent="-342900" algn="just">
              <a:buFont typeface="+mj-lt"/>
              <a:buAutoNum type="arabicParenR" startAt="3"/>
            </a:pPr>
            <a:r>
              <a:rPr lang="en-ID" dirty="0"/>
              <a:t>Pada </a:t>
            </a:r>
            <a:r>
              <a:rPr lang="en-ID" dirty="0" err="1"/>
              <a:t>saat</a:t>
            </a:r>
            <a:r>
              <a:rPr lang="en-ID" dirty="0"/>
              <a:t> </a:t>
            </a:r>
            <a:r>
              <a:rPr lang="en-ID" dirty="0" err="1"/>
              <a:t>Instrumen</a:t>
            </a:r>
            <a:r>
              <a:rPr lang="en-ID" dirty="0"/>
              <a:t> </a:t>
            </a:r>
            <a:r>
              <a:rPr lang="en-ID" dirty="0" err="1"/>
              <a:t>Pemantauan</a:t>
            </a:r>
            <a:r>
              <a:rPr lang="en-ID" dirty="0"/>
              <a:t> dan </a:t>
            </a:r>
            <a:r>
              <a:rPr lang="en-ID" dirty="0" err="1"/>
              <a:t>Evaluasi</a:t>
            </a:r>
            <a:r>
              <a:rPr lang="en-ID" dirty="0"/>
              <a:t> </a:t>
            </a:r>
            <a:r>
              <a:rPr lang="en-ID" dirty="0" err="1"/>
              <a:t>Mutu</a:t>
            </a:r>
            <a:r>
              <a:rPr lang="en-ID" dirty="0"/>
              <a:t> </a:t>
            </a:r>
            <a:r>
              <a:rPr lang="en-ID" dirty="0" err="1"/>
              <a:t>Perguruan</a:t>
            </a:r>
            <a:r>
              <a:rPr lang="en-ID" dirty="0"/>
              <a:t> Tinggi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Perpanjangan</a:t>
            </a:r>
            <a:r>
              <a:rPr lang="en-ID" dirty="0"/>
              <a:t> Status </a:t>
            </a:r>
            <a:r>
              <a:rPr lang="en-ID" dirty="0" err="1"/>
              <a:t>Terakreditasi</a:t>
            </a:r>
            <a:r>
              <a:rPr lang="en-ID" dirty="0"/>
              <a:t> </a:t>
            </a:r>
            <a:r>
              <a:rPr lang="en-ID" dirty="0" err="1"/>
              <a:t>Melalui</a:t>
            </a:r>
            <a:r>
              <a:rPr lang="en-ID" dirty="0"/>
              <a:t> </a:t>
            </a:r>
            <a:r>
              <a:rPr lang="en-ID" dirty="0" err="1"/>
              <a:t>Mekanisme</a:t>
            </a:r>
            <a:r>
              <a:rPr lang="en-ID" dirty="0"/>
              <a:t> </a:t>
            </a:r>
            <a:r>
              <a:rPr lang="en-ID" dirty="0" err="1"/>
              <a:t>Automasi</a:t>
            </a:r>
            <a:r>
              <a:rPr lang="en-ID" dirty="0"/>
              <a:t> </a:t>
            </a:r>
            <a:r>
              <a:rPr lang="en-ID" dirty="0" err="1"/>
              <a:t>sebagaimana</a:t>
            </a:r>
            <a:r>
              <a:rPr lang="en-ID" dirty="0"/>
              <a:t> </a:t>
            </a:r>
            <a:r>
              <a:rPr lang="en-ID" dirty="0" err="1"/>
              <a:t>dimaksud</a:t>
            </a:r>
            <a:r>
              <a:rPr lang="en-ID" dirty="0"/>
              <a:t> pada </a:t>
            </a:r>
            <a:r>
              <a:rPr lang="en-ID" dirty="0" err="1"/>
              <a:t>ayat</a:t>
            </a:r>
            <a:r>
              <a:rPr lang="en-ID" dirty="0"/>
              <a:t> (2) </a:t>
            </a:r>
            <a:r>
              <a:rPr lang="en-ID" dirty="0" err="1"/>
              <a:t>mulai</a:t>
            </a:r>
            <a:r>
              <a:rPr lang="en-ID" dirty="0"/>
              <a:t> </a:t>
            </a:r>
            <a:r>
              <a:rPr lang="en-ID" dirty="0" err="1"/>
              <a:t>berlaku</a:t>
            </a:r>
            <a:r>
              <a:rPr lang="en-ID" dirty="0"/>
              <a:t>, </a:t>
            </a:r>
            <a:r>
              <a:rPr lang="en-ID" dirty="0" err="1"/>
              <a:t>Peraturan</a:t>
            </a:r>
            <a:r>
              <a:rPr lang="en-ID" dirty="0"/>
              <a:t> BAN-PT </a:t>
            </a:r>
            <a:r>
              <a:rPr lang="en-ID" dirty="0" err="1"/>
              <a:t>Nomor</a:t>
            </a:r>
            <a:r>
              <a:rPr lang="en-ID" dirty="0"/>
              <a:t> 23 </a:t>
            </a:r>
            <a:r>
              <a:rPr lang="en-ID" dirty="0" err="1"/>
              <a:t>Tahun</a:t>
            </a:r>
            <a:r>
              <a:rPr lang="en-ID" dirty="0"/>
              <a:t> 2022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Instrumen</a:t>
            </a:r>
            <a:r>
              <a:rPr lang="en-ID" dirty="0"/>
              <a:t> </a:t>
            </a:r>
            <a:r>
              <a:rPr lang="en-ID" dirty="0" err="1"/>
              <a:t>Pemantauan</a:t>
            </a:r>
            <a:r>
              <a:rPr lang="en-ID" dirty="0"/>
              <a:t> dan </a:t>
            </a:r>
            <a:r>
              <a:rPr lang="en-ID" dirty="0" err="1"/>
              <a:t>Evaluasi</a:t>
            </a:r>
            <a:r>
              <a:rPr lang="en-ID" dirty="0"/>
              <a:t> </a:t>
            </a:r>
            <a:r>
              <a:rPr lang="en-ID" dirty="0" err="1"/>
              <a:t>Peringkat</a:t>
            </a:r>
            <a:r>
              <a:rPr lang="en-ID" dirty="0"/>
              <a:t> </a:t>
            </a:r>
            <a:r>
              <a:rPr lang="en-ID" dirty="0" err="1"/>
              <a:t>Akreditasi</a:t>
            </a:r>
            <a:r>
              <a:rPr lang="en-ID" dirty="0"/>
              <a:t> </a:t>
            </a:r>
            <a:r>
              <a:rPr lang="en-ID" dirty="0" err="1"/>
              <a:t>Perguruan</a:t>
            </a:r>
            <a:r>
              <a:rPr lang="en-ID" dirty="0"/>
              <a:t> Tinggi </a:t>
            </a:r>
            <a:r>
              <a:rPr lang="en-ID" dirty="0" err="1"/>
              <a:t>dicabut</a:t>
            </a:r>
            <a:r>
              <a:rPr lang="en-ID" dirty="0"/>
              <a:t> dan </a:t>
            </a:r>
            <a:r>
              <a:rPr lang="en-ID" dirty="0" err="1"/>
              <a:t>dinyatakan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berlaku</a:t>
            </a:r>
            <a:r>
              <a:rPr lang="en-ID" dirty="0"/>
              <a:t>.</a:t>
            </a:r>
          </a:p>
          <a:p>
            <a:pPr marL="342900" indent="-342900" algn="just">
              <a:buFont typeface="+mj-lt"/>
              <a:buAutoNum type="arabicParenR" startAt="3"/>
            </a:pPr>
            <a:endParaRPr lang="en-US" dirty="0"/>
          </a:p>
          <a:p>
            <a:pPr marL="342900" indent="-342900" algn="just">
              <a:buFont typeface="+mj-lt"/>
              <a:buAutoNum type="arabicParenR" startAt="3"/>
            </a:pPr>
            <a:r>
              <a:rPr lang="en-US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https://pemutu.kemdikbud.go.id/affiliations/metrics</a:t>
            </a:r>
            <a:endParaRPr lang="en-US" dirty="0">
              <a:solidFill>
                <a:schemeClr val="bg1"/>
              </a:solidFill>
            </a:endParaRPr>
          </a:p>
          <a:p>
            <a:pPr marL="342900" indent="-342900" algn="just">
              <a:buFont typeface="+mj-lt"/>
              <a:buAutoNum type="arabicParenR" startAt="3"/>
            </a:pPr>
            <a:r>
              <a:rPr lang="en-ID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https://pddikti.kemdikbud.go.id/data_pt</a:t>
            </a:r>
            <a:endParaRPr lang="en-ID" dirty="0">
              <a:solidFill>
                <a:schemeClr val="bg1"/>
              </a:solidFill>
            </a:endParaRPr>
          </a:p>
          <a:p>
            <a:pPr marL="342900" indent="-342900" algn="just">
              <a:buFont typeface="+mj-lt"/>
              <a:buAutoNum type="arabicParenR" startAt="3"/>
            </a:pPr>
            <a:endParaRPr lang="en-ID" dirty="0"/>
          </a:p>
        </p:txBody>
      </p:sp>
      <p:pic>
        <p:nvPicPr>
          <p:cNvPr id="2" name="object 5">
            <a:extLst>
              <a:ext uri="{FF2B5EF4-FFF2-40B4-BE49-F238E27FC236}">
                <a16:creationId xmlns:a16="http://schemas.microsoft.com/office/drawing/2014/main" xmlns="" id="{C770017E-033F-D3CD-38F8-1CC87D832C13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911867" y="115946"/>
            <a:ext cx="957072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04189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37B9499C-CFCD-A124-3A3D-0155441DD8ED}"/>
              </a:ext>
            </a:extLst>
          </p:cNvPr>
          <p:cNvSpPr txBox="1"/>
          <p:nvPr/>
        </p:nvSpPr>
        <p:spPr>
          <a:xfrm>
            <a:off x="1722911" y="446306"/>
            <a:ext cx="99822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D" dirty="0"/>
              <a:t>PERATURAN BADAN AKREDITASI NASIONAL PERGURUAN TINGGI NOMOR 11 TAHUN 2024 TENTANG PEMBERLAKUAN INSTRUMEN PEMANTAUAN DAN EVALUASI MUTU PERGURUAN TINGGI UNTUK PERPANJANGAN STATUS TERAKREDITASI MELALUI MEKANISME AUTOMASI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001A96E-886C-1433-6694-22750AD0EC69}"/>
              </a:ext>
            </a:extLst>
          </p:cNvPr>
          <p:cNvSpPr txBox="1"/>
          <p:nvPr/>
        </p:nvSpPr>
        <p:spPr>
          <a:xfrm>
            <a:off x="866898" y="1634837"/>
            <a:ext cx="11134601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D" sz="1600" dirty="0" err="1"/>
              <a:t>Pasal</a:t>
            </a:r>
            <a:r>
              <a:rPr lang="en-ID" sz="1600" dirty="0"/>
              <a:t> 1 </a:t>
            </a:r>
          </a:p>
          <a:p>
            <a:pPr marL="342900" indent="-342900" algn="just">
              <a:buAutoNum type="arabicParenBoth"/>
            </a:pPr>
            <a:r>
              <a:rPr lang="en-ID" sz="1600" dirty="0" err="1"/>
              <a:t>Instrumen</a:t>
            </a:r>
            <a:r>
              <a:rPr lang="en-ID" sz="1600" dirty="0"/>
              <a:t> </a:t>
            </a:r>
            <a:r>
              <a:rPr lang="en-ID" sz="1600" dirty="0" err="1"/>
              <a:t>Pemantauan</a:t>
            </a:r>
            <a:r>
              <a:rPr lang="en-ID" sz="1600" dirty="0"/>
              <a:t> dan </a:t>
            </a:r>
            <a:r>
              <a:rPr lang="en-ID" sz="1600" dirty="0" err="1"/>
              <a:t>Evaluasi</a:t>
            </a:r>
            <a:r>
              <a:rPr lang="en-ID" sz="1600" dirty="0"/>
              <a:t> </a:t>
            </a:r>
            <a:r>
              <a:rPr lang="en-ID" sz="1600" dirty="0" err="1"/>
              <a:t>Mutu</a:t>
            </a:r>
            <a:r>
              <a:rPr lang="en-ID" sz="1600" dirty="0"/>
              <a:t> </a:t>
            </a:r>
            <a:r>
              <a:rPr lang="en-ID" sz="1600" dirty="0" err="1"/>
              <a:t>Perguruan</a:t>
            </a:r>
            <a:r>
              <a:rPr lang="en-ID" sz="1600" dirty="0"/>
              <a:t> Tinggi </a:t>
            </a:r>
            <a:r>
              <a:rPr lang="en-ID" sz="1600" dirty="0" err="1"/>
              <a:t>untuk</a:t>
            </a:r>
            <a:r>
              <a:rPr lang="en-ID" sz="1600" dirty="0"/>
              <a:t> </a:t>
            </a:r>
            <a:r>
              <a:rPr lang="en-ID" sz="1600" dirty="0" err="1"/>
              <a:t>Perpanjangan</a:t>
            </a:r>
            <a:r>
              <a:rPr lang="en-ID" sz="1600" dirty="0"/>
              <a:t> Status </a:t>
            </a:r>
            <a:r>
              <a:rPr lang="en-ID" sz="1600" dirty="0" err="1"/>
              <a:t>Terakreditasi</a:t>
            </a:r>
            <a:r>
              <a:rPr lang="en-ID" sz="1600" dirty="0"/>
              <a:t> </a:t>
            </a:r>
            <a:r>
              <a:rPr lang="en-ID" sz="1600" dirty="0" err="1"/>
              <a:t>Melalui</a:t>
            </a:r>
            <a:r>
              <a:rPr lang="en-ID" sz="1600" dirty="0"/>
              <a:t> </a:t>
            </a:r>
            <a:r>
              <a:rPr lang="en-ID" sz="1600" dirty="0" err="1"/>
              <a:t>Mekanisme</a:t>
            </a:r>
            <a:r>
              <a:rPr lang="en-ID" sz="1600" dirty="0"/>
              <a:t> </a:t>
            </a:r>
            <a:r>
              <a:rPr lang="en-ID" sz="1600" dirty="0" err="1"/>
              <a:t>Automasi</a:t>
            </a:r>
            <a:r>
              <a:rPr lang="en-ID" sz="1600" dirty="0"/>
              <a:t> </a:t>
            </a:r>
            <a:r>
              <a:rPr lang="en-ID" sz="1600" dirty="0" err="1"/>
              <a:t>sebagaimana</a:t>
            </a:r>
            <a:r>
              <a:rPr lang="en-ID" sz="1600" dirty="0"/>
              <a:t> </a:t>
            </a:r>
            <a:r>
              <a:rPr lang="en-ID" sz="1600" dirty="0" err="1"/>
              <a:t>telah</a:t>
            </a:r>
            <a:r>
              <a:rPr lang="en-ID" sz="1600" dirty="0"/>
              <a:t> </a:t>
            </a:r>
            <a:r>
              <a:rPr lang="en-ID" sz="1600" dirty="0" err="1"/>
              <a:t>ditetapkan</a:t>
            </a:r>
            <a:r>
              <a:rPr lang="en-ID" sz="1600" dirty="0"/>
              <a:t> di </a:t>
            </a:r>
            <a:r>
              <a:rPr lang="en-ID" sz="1600" dirty="0" err="1"/>
              <a:t>dalam</a:t>
            </a:r>
            <a:r>
              <a:rPr lang="en-ID" sz="1600" dirty="0"/>
              <a:t> </a:t>
            </a:r>
            <a:r>
              <a:rPr lang="en-ID" sz="1600" dirty="0" err="1"/>
              <a:t>Peraturan</a:t>
            </a:r>
            <a:r>
              <a:rPr lang="en-ID" sz="1600" dirty="0"/>
              <a:t> Badan </a:t>
            </a:r>
            <a:r>
              <a:rPr lang="en-ID" sz="1600" dirty="0" err="1"/>
              <a:t>Akreditasi</a:t>
            </a:r>
            <a:r>
              <a:rPr lang="en-ID" sz="1600" dirty="0"/>
              <a:t> Nasional </a:t>
            </a:r>
            <a:r>
              <a:rPr lang="en-ID" sz="1600" dirty="0" err="1"/>
              <a:t>Perguruan</a:t>
            </a:r>
            <a:r>
              <a:rPr lang="en-ID" sz="1600" dirty="0"/>
              <a:t> Tinggi (BAN-PT) </a:t>
            </a:r>
            <a:r>
              <a:rPr lang="en-ID" sz="1600" dirty="0" err="1"/>
              <a:t>Nomor</a:t>
            </a:r>
            <a:r>
              <a:rPr lang="en-ID" sz="1600" dirty="0"/>
              <a:t> 5 </a:t>
            </a:r>
            <a:r>
              <a:rPr lang="en-ID" sz="1600" dirty="0" err="1"/>
              <a:t>Tahun</a:t>
            </a:r>
            <a:r>
              <a:rPr lang="en-ID" sz="1600" dirty="0"/>
              <a:t> 2024 yang </a:t>
            </a:r>
            <a:r>
              <a:rPr lang="en-ID" sz="1600" dirty="0" err="1"/>
              <a:t>selanjutnya</a:t>
            </a:r>
            <a:r>
              <a:rPr lang="en-ID" sz="1600" dirty="0"/>
              <a:t> di </a:t>
            </a:r>
            <a:r>
              <a:rPr lang="en-ID" sz="1600" dirty="0" err="1"/>
              <a:t>dalam</a:t>
            </a:r>
            <a:r>
              <a:rPr lang="en-ID" sz="1600" dirty="0"/>
              <a:t> </a:t>
            </a:r>
            <a:r>
              <a:rPr lang="en-ID" sz="1600" dirty="0" err="1"/>
              <a:t>peraturan</a:t>
            </a:r>
            <a:r>
              <a:rPr lang="en-ID" sz="1600" dirty="0"/>
              <a:t> </a:t>
            </a:r>
            <a:r>
              <a:rPr lang="en-ID" sz="1600" dirty="0" err="1"/>
              <a:t>ini</a:t>
            </a:r>
            <a:r>
              <a:rPr lang="en-ID" sz="1600" dirty="0"/>
              <a:t> </a:t>
            </a:r>
            <a:r>
              <a:rPr lang="en-ID" sz="1600" dirty="0" err="1"/>
              <a:t>disebut</a:t>
            </a:r>
            <a:r>
              <a:rPr lang="en-ID" sz="1600" dirty="0"/>
              <a:t> </a:t>
            </a:r>
            <a:r>
              <a:rPr lang="en-ID" sz="1600" dirty="0" err="1"/>
              <a:t>Instrumen</a:t>
            </a:r>
            <a:r>
              <a:rPr lang="en-ID" sz="1600" dirty="0"/>
              <a:t> </a:t>
            </a:r>
            <a:r>
              <a:rPr lang="en-ID" sz="1600" dirty="0" err="1"/>
              <a:t>Automasi</a:t>
            </a:r>
            <a:r>
              <a:rPr lang="en-ID" sz="1600" dirty="0"/>
              <a:t> </a:t>
            </a:r>
            <a:r>
              <a:rPr lang="en-ID" sz="1600" dirty="0" err="1"/>
              <a:t>Akreditasi</a:t>
            </a:r>
            <a:r>
              <a:rPr lang="en-ID" sz="1600" dirty="0"/>
              <a:t> </a:t>
            </a:r>
            <a:r>
              <a:rPr lang="en-ID" sz="1600" dirty="0" err="1"/>
              <a:t>Perguruan</a:t>
            </a:r>
            <a:r>
              <a:rPr lang="en-ID" sz="1600" dirty="0"/>
              <a:t> Tinggi (APT) </a:t>
            </a:r>
            <a:r>
              <a:rPr lang="en-ID" sz="1600" dirty="0" err="1"/>
              <a:t>mulai</a:t>
            </a:r>
            <a:r>
              <a:rPr lang="en-ID" sz="1600" dirty="0"/>
              <a:t> </a:t>
            </a:r>
            <a:r>
              <a:rPr lang="en-ID" sz="1600" dirty="0" err="1"/>
              <a:t>berlaku</a:t>
            </a:r>
            <a:r>
              <a:rPr lang="en-ID" sz="1600" dirty="0"/>
              <a:t> dan </a:t>
            </a:r>
            <a:r>
              <a:rPr lang="en-ID" sz="1600" dirty="0" err="1"/>
              <a:t>digunakan</a:t>
            </a:r>
            <a:r>
              <a:rPr lang="en-ID" sz="1600" dirty="0"/>
              <a:t> </a:t>
            </a:r>
            <a:r>
              <a:rPr lang="en-ID" sz="1600" dirty="0" err="1"/>
              <a:t>untuk</a:t>
            </a:r>
            <a:r>
              <a:rPr lang="en-ID" sz="1600" dirty="0"/>
              <a:t> </a:t>
            </a:r>
            <a:r>
              <a:rPr lang="en-ID" sz="1600" dirty="0" err="1"/>
              <a:t>perpanjangan</a:t>
            </a:r>
            <a:r>
              <a:rPr lang="en-ID" sz="1600" dirty="0"/>
              <a:t> Status </a:t>
            </a:r>
            <a:r>
              <a:rPr lang="en-ID" sz="1600" dirty="0" err="1"/>
              <a:t>Terakreditasi</a:t>
            </a:r>
            <a:r>
              <a:rPr lang="en-ID" sz="1600" dirty="0"/>
              <a:t> A, B, C, </a:t>
            </a:r>
            <a:r>
              <a:rPr lang="en-ID" sz="1600" dirty="0" err="1"/>
              <a:t>Unggul</a:t>
            </a:r>
            <a:r>
              <a:rPr lang="en-ID" sz="1600" dirty="0"/>
              <a:t>, </a:t>
            </a:r>
            <a:r>
              <a:rPr lang="en-ID" sz="1600" dirty="0" err="1"/>
              <a:t>Baik</a:t>
            </a:r>
            <a:r>
              <a:rPr lang="en-ID" sz="1600" dirty="0"/>
              <a:t> Sekali, dan </a:t>
            </a:r>
            <a:r>
              <a:rPr lang="en-ID" sz="1600" dirty="0" err="1"/>
              <a:t>Baik</a:t>
            </a:r>
            <a:r>
              <a:rPr lang="en-ID" sz="1600" dirty="0"/>
              <a:t> pada </a:t>
            </a:r>
            <a:r>
              <a:rPr lang="en-ID" sz="1600" dirty="0" err="1"/>
              <a:t>tanggal</a:t>
            </a:r>
            <a:r>
              <a:rPr lang="en-ID" sz="1600" dirty="0"/>
              <a:t> 12 </a:t>
            </a:r>
            <a:r>
              <a:rPr lang="en-ID" sz="1600" dirty="0" err="1"/>
              <a:t>Agustus</a:t>
            </a:r>
            <a:r>
              <a:rPr lang="en-ID" sz="1600" dirty="0"/>
              <a:t> 2024. </a:t>
            </a:r>
          </a:p>
          <a:p>
            <a:pPr marL="342900" indent="-342900" algn="just">
              <a:buAutoNum type="arabicParenBoth"/>
            </a:pPr>
            <a:r>
              <a:rPr lang="en-ID" sz="1600" dirty="0" err="1"/>
              <a:t>Pemberlakuan</a:t>
            </a:r>
            <a:r>
              <a:rPr lang="en-ID" sz="1600" dirty="0"/>
              <a:t> </a:t>
            </a:r>
            <a:r>
              <a:rPr lang="en-ID" sz="1600" dirty="0" err="1"/>
              <a:t>indikator</a:t>
            </a:r>
            <a:r>
              <a:rPr lang="en-ID" sz="1600" dirty="0"/>
              <a:t> 11 </a:t>
            </a:r>
            <a:r>
              <a:rPr lang="en-ID" sz="1600" dirty="0" err="1"/>
              <a:t>sampai</a:t>
            </a:r>
            <a:r>
              <a:rPr lang="en-ID" sz="1600" dirty="0"/>
              <a:t> </a:t>
            </a:r>
            <a:r>
              <a:rPr lang="en-ID" sz="1600" dirty="0" err="1"/>
              <a:t>dengan</a:t>
            </a:r>
            <a:r>
              <a:rPr lang="en-ID" sz="1600" dirty="0"/>
              <a:t> 15 </a:t>
            </a:r>
            <a:r>
              <a:rPr lang="en-ID" sz="1600" dirty="0" err="1"/>
              <a:t>sebagaimana</a:t>
            </a:r>
            <a:r>
              <a:rPr lang="en-ID" sz="1600" dirty="0"/>
              <a:t> </a:t>
            </a:r>
            <a:r>
              <a:rPr lang="en-ID" sz="1600" dirty="0" err="1"/>
              <a:t>dimaksud</a:t>
            </a:r>
            <a:r>
              <a:rPr lang="en-ID" sz="1600" dirty="0"/>
              <a:t> pada </a:t>
            </a:r>
            <a:r>
              <a:rPr lang="en-ID" sz="1600" dirty="0" err="1"/>
              <a:t>Peraturan</a:t>
            </a:r>
            <a:r>
              <a:rPr lang="en-ID" sz="1600" dirty="0"/>
              <a:t> Badan </a:t>
            </a:r>
            <a:r>
              <a:rPr lang="en-ID" sz="1600" dirty="0" err="1"/>
              <a:t>Akreditasi</a:t>
            </a:r>
            <a:r>
              <a:rPr lang="en-ID" sz="1600" dirty="0"/>
              <a:t> Nasional </a:t>
            </a:r>
            <a:r>
              <a:rPr lang="en-ID" sz="1600" dirty="0" err="1"/>
              <a:t>Perguruan</a:t>
            </a:r>
            <a:r>
              <a:rPr lang="en-ID" sz="1600" dirty="0"/>
              <a:t> Tinggi (BAN-PT) </a:t>
            </a:r>
            <a:r>
              <a:rPr lang="en-ID" sz="1600" dirty="0" err="1"/>
              <a:t>Nomor</a:t>
            </a:r>
            <a:r>
              <a:rPr lang="en-ID" sz="1600" dirty="0"/>
              <a:t> 5 </a:t>
            </a:r>
            <a:r>
              <a:rPr lang="en-ID" sz="1600" dirty="0" err="1"/>
              <a:t>Tahun</a:t>
            </a:r>
            <a:r>
              <a:rPr lang="en-ID" sz="1600" dirty="0"/>
              <a:t> 2024 </a:t>
            </a:r>
            <a:r>
              <a:rPr lang="en-ID" sz="1600" dirty="0" err="1"/>
              <a:t>ditunda</a:t>
            </a:r>
            <a:r>
              <a:rPr lang="en-ID" sz="1600" dirty="0"/>
              <a:t> </a:t>
            </a:r>
            <a:r>
              <a:rPr lang="en-ID" sz="1600" dirty="0" err="1"/>
              <a:t>sampai</a:t>
            </a:r>
            <a:r>
              <a:rPr lang="en-ID" sz="1600" dirty="0"/>
              <a:t> </a:t>
            </a:r>
            <a:r>
              <a:rPr lang="en-ID" sz="1600" dirty="0" err="1"/>
              <a:t>dengan</a:t>
            </a:r>
            <a:r>
              <a:rPr lang="en-ID" sz="1600" dirty="0"/>
              <a:t> </a:t>
            </a:r>
            <a:r>
              <a:rPr lang="en-ID" sz="1600" dirty="0" err="1"/>
              <a:t>batas</a:t>
            </a:r>
            <a:r>
              <a:rPr lang="en-ID" sz="1600" dirty="0"/>
              <a:t> </a:t>
            </a:r>
            <a:r>
              <a:rPr lang="en-ID" sz="1600" dirty="0" err="1"/>
              <a:t>waktu</a:t>
            </a:r>
            <a:r>
              <a:rPr lang="en-ID" sz="1600" dirty="0"/>
              <a:t> yang </a:t>
            </a:r>
            <a:r>
              <a:rPr lang="en-ID" sz="1600" dirty="0" err="1"/>
              <a:t>akan</a:t>
            </a:r>
            <a:r>
              <a:rPr lang="en-ID" sz="1600" dirty="0"/>
              <a:t> </a:t>
            </a:r>
            <a:r>
              <a:rPr lang="en-ID" sz="1600" dirty="0" err="1"/>
              <a:t>ditentukan</a:t>
            </a:r>
            <a:r>
              <a:rPr lang="en-ID" sz="1600" dirty="0"/>
              <a:t> </a:t>
            </a:r>
            <a:r>
              <a:rPr lang="en-ID" sz="1600" dirty="0" err="1"/>
              <a:t>kemudian</a:t>
            </a:r>
            <a:r>
              <a:rPr lang="en-ID" sz="1600" dirty="0"/>
              <a:t> oleh BAN-PT. </a:t>
            </a:r>
          </a:p>
          <a:p>
            <a:pPr marL="342900" indent="-342900" algn="just">
              <a:buAutoNum type="arabicParenBoth"/>
            </a:pPr>
            <a:r>
              <a:rPr lang="en-ID" sz="1600" dirty="0" err="1"/>
              <a:t>Instrumen</a:t>
            </a:r>
            <a:r>
              <a:rPr lang="en-ID" sz="1600" dirty="0"/>
              <a:t> </a:t>
            </a:r>
            <a:r>
              <a:rPr lang="en-ID" sz="1600" dirty="0" err="1"/>
              <a:t>Automasi</a:t>
            </a:r>
            <a:r>
              <a:rPr lang="en-ID" sz="1600" dirty="0"/>
              <a:t> APT </a:t>
            </a:r>
            <a:r>
              <a:rPr lang="en-ID" sz="1600" dirty="0" err="1"/>
              <a:t>sebagaimana</a:t>
            </a:r>
            <a:r>
              <a:rPr lang="en-ID" sz="1600" dirty="0"/>
              <a:t> </a:t>
            </a:r>
            <a:r>
              <a:rPr lang="en-ID" sz="1600" dirty="0" err="1"/>
              <a:t>dimaksud</a:t>
            </a:r>
            <a:r>
              <a:rPr lang="en-ID" sz="1600" dirty="0"/>
              <a:t> pada </a:t>
            </a:r>
            <a:r>
              <a:rPr lang="en-ID" sz="1600" dirty="0" err="1"/>
              <a:t>ayat</a:t>
            </a:r>
            <a:r>
              <a:rPr lang="en-ID" sz="1600" dirty="0"/>
              <a:t> (1) </a:t>
            </a:r>
            <a:r>
              <a:rPr lang="en-ID" sz="1600" dirty="0" err="1"/>
              <a:t>digunakan</a:t>
            </a:r>
            <a:r>
              <a:rPr lang="en-ID" sz="1600" dirty="0"/>
              <a:t> </a:t>
            </a:r>
            <a:r>
              <a:rPr lang="en-ID" sz="1600" dirty="0" err="1"/>
              <a:t>untuk</a:t>
            </a:r>
            <a:r>
              <a:rPr lang="en-ID" sz="1600" dirty="0"/>
              <a:t> </a:t>
            </a:r>
            <a:r>
              <a:rPr lang="en-ID" sz="1600" dirty="0" err="1"/>
              <a:t>perpanjangan</a:t>
            </a:r>
            <a:r>
              <a:rPr lang="en-ID" sz="1600" dirty="0"/>
              <a:t> Status </a:t>
            </a:r>
            <a:r>
              <a:rPr lang="en-ID" sz="1600" dirty="0" err="1"/>
              <a:t>Terakreditasi</a:t>
            </a:r>
            <a:r>
              <a:rPr lang="en-ID" sz="1600" dirty="0"/>
              <a:t> </a:t>
            </a:r>
            <a:r>
              <a:rPr lang="en-ID" sz="1600" dirty="0" err="1"/>
              <a:t>bagi</a:t>
            </a:r>
            <a:r>
              <a:rPr lang="en-ID" sz="1600" dirty="0"/>
              <a:t> </a:t>
            </a:r>
            <a:r>
              <a:rPr lang="en-ID" sz="1600" dirty="0" err="1"/>
              <a:t>Perguruan</a:t>
            </a:r>
            <a:r>
              <a:rPr lang="en-ID" sz="1600" dirty="0"/>
              <a:t> Tinggi yang masa </a:t>
            </a:r>
            <a:r>
              <a:rPr lang="en-ID" sz="1600" dirty="0" err="1"/>
              <a:t>berlaku</a:t>
            </a:r>
            <a:r>
              <a:rPr lang="en-ID" sz="1600" dirty="0"/>
              <a:t> </a:t>
            </a:r>
            <a:r>
              <a:rPr lang="en-ID" sz="1600" dirty="0" err="1"/>
              <a:t>akreditasinya</a:t>
            </a:r>
            <a:r>
              <a:rPr lang="en-ID" sz="1600" dirty="0"/>
              <a:t> </a:t>
            </a:r>
            <a:r>
              <a:rPr lang="en-ID" sz="1600" dirty="0" err="1"/>
              <a:t>berakhir</a:t>
            </a:r>
            <a:r>
              <a:rPr lang="en-ID" sz="1600" dirty="0"/>
              <a:t> </a:t>
            </a:r>
            <a:r>
              <a:rPr lang="en-ID" sz="1600" dirty="0" err="1"/>
              <a:t>tanggal</a:t>
            </a:r>
            <a:r>
              <a:rPr lang="en-ID" sz="1600" dirty="0"/>
              <a:t> 12 </a:t>
            </a:r>
            <a:r>
              <a:rPr lang="en-ID" sz="1600" dirty="0" err="1"/>
              <a:t>Agustus</a:t>
            </a:r>
            <a:r>
              <a:rPr lang="en-ID" sz="1600" dirty="0"/>
              <a:t> 2025 dan </a:t>
            </a:r>
            <a:r>
              <a:rPr lang="en-ID" sz="1600" dirty="0" err="1"/>
              <a:t>sesudahnya</a:t>
            </a:r>
            <a:r>
              <a:rPr lang="en-ID" sz="1600" dirty="0"/>
              <a:t>. </a:t>
            </a:r>
          </a:p>
          <a:p>
            <a:pPr marL="342900" indent="-342900" algn="just">
              <a:buAutoNum type="arabicParenBoth"/>
            </a:pPr>
            <a:r>
              <a:rPr lang="en-ID" sz="1600" dirty="0"/>
              <a:t>Status </a:t>
            </a:r>
            <a:r>
              <a:rPr lang="en-ID" sz="1600" dirty="0" err="1"/>
              <a:t>Terakreditasi</a:t>
            </a:r>
            <a:r>
              <a:rPr lang="en-ID" sz="1600" dirty="0"/>
              <a:t> </a:t>
            </a:r>
            <a:r>
              <a:rPr lang="en-ID" sz="1600" dirty="0" err="1"/>
              <a:t>Perguruan</a:t>
            </a:r>
            <a:r>
              <a:rPr lang="en-ID" sz="1600" dirty="0"/>
              <a:t> Tinggi yang masa </a:t>
            </a:r>
            <a:r>
              <a:rPr lang="en-ID" sz="1600" dirty="0" err="1"/>
              <a:t>berlakunya</a:t>
            </a:r>
            <a:r>
              <a:rPr lang="en-ID" sz="1600" dirty="0"/>
              <a:t> </a:t>
            </a:r>
            <a:r>
              <a:rPr lang="en-ID" sz="1600" dirty="0" err="1"/>
              <a:t>berakhir</a:t>
            </a:r>
            <a:r>
              <a:rPr lang="en-ID" sz="1600" dirty="0"/>
              <a:t> </a:t>
            </a:r>
            <a:r>
              <a:rPr lang="en-ID" sz="1600" dirty="0" err="1"/>
              <a:t>sebelum</a:t>
            </a:r>
            <a:r>
              <a:rPr lang="en-ID" sz="1600" dirty="0"/>
              <a:t> </a:t>
            </a:r>
            <a:r>
              <a:rPr lang="en-ID" sz="1600" dirty="0" err="1"/>
              <a:t>tanggal</a:t>
            </a:r>
            <a:r>
              <a:rPr lang="en-ID" sz="1600" dirty="0"/>
              <a:t> 12 </a:t>
            </a:r>
            <a:r>
              <a:rPr lang="en-ID" sz="1600" dirty="0" err="1"/>
              <a:t>Agustus</a:t>
            </a:r>
            <a:r>
              <a:rPr lang="en-ID" sz="1600" dirty="0"/>
              <a:t> 2025 </a:t>
            </a:r>
            <a:r>
              <a:rPr lang="en-ID" sz="1600" dirty="0" err="1"/>
              <a:t>masih</a:t>
            </a:r>
            <a:r>
              <a:rPr lang="en-ID" sz="1600" dirty="0"/>
              <a:t> </a:t>
            </a:r>
            <a:r>
              <a:rPr lang="en-ID" sz="1600" dirty="0" err="1"/>
              <a:t>dapat</a:t>
            </a:r>
            <a:r>
              <a:rPr lang="en-ID" sz="1600" dirty="0"/>
              <a:t> </a:t>
            </a:r>
            <a:r>
              <a:rPr lang="en-ID" sz="1600" dirty="0" err="1"/>
              <a:t>diperpanjang</a:t>
            </a:r>
            <a:r>
              <a:rPr lang="en-ID" sz="1600" dirty="0"/>
              <a:t> </a:t>
            </a:r>
            <a:r>
              <a:rPr lang="en-ID" sz="1600" dirty="0" err="1"/>
              <a:t>dengan</a:t>
            </a:r>
            <a:r>
              <a:rPr lang="en-ID" sz="1600" dirty="0"/>
              <a:t> </a:t>
            </a:r>
            <a:r>
              <a:rPr lang="en-ID" sz="1600" dirty="0" err="1"/>
              <a:t>menggunakan</a:t>
            </a:r>
            <a:r>
              <a:rPr lang="en-ID" sz="1600" dirty="0"/>
              <a:t> </a:t>
            </a:r>
            <a:r>
              <a:rPr lang="en-ID" sz="1600" dirty="0" err="1"/>
              <a:t>mekanisme</a:t>
            </a:r>
            <a:r>
              <a:rPr lang="en-ID" sz="1600" dirty="0"/>
              <a:t> dan </a:t>
            </a:r>
            <a:r>
              <a:rPr lang="en-ID" sz="1600" dirty="0" err="1"/>
              <a:t>instrumen</a:t>
            </a:r>
            <a:r>
              <a:rPr lang="en-ID" sz="1600" dirty="0"/>
              <a:t> </a:t>
            </a:r>
            <a:r>
              <a:rPr lang="en-ID" sz="1600" dirty="0" err="1"/>
              <a:t>sebagaimana</a:t>
            </a:r>
            <a:r>
              <a:rPr lang="en-ID" sz="1600" dirty="0"/>
              <a:t> </a:t>
            </a:r>
            <a:r>
              <a:rPr lang="en-ID" sz="1600" dirty="0" err="1"/>
              <a:t>dimaksud</a:t>
            </a:r>
            <a:r>
              <a:rPr lang="en-ID" sz="1600" dirty="0"/>
              <a:t> </a:t>
            </a:r>
            <a:r>
              <a:rPr lang="en-ID" sz="1600" dirty="0" err="1"/>
              <a:t>dalam</a:t>
            </a:r>
            <a:r>
              <a:rPr lang="en-ID" sz="1600" dirty="0"/>
              <a:t> 3 </a:t>
            </a:r>
            <a:r>
              <a:rPr lang="en-ID" sz="1600" dirty="0" err="1"/>
              <a:t>Peraturan</a:t>
            </a:r>
            <a:r>
              <a:rPr lang="en-ID" sz="1600" dirty="0"/>
              <a:t> BAN-PT </a:t>
            </a:r>
            <a:r>
              <a:rPr lang="en-ID" sz="1600" dirty="0" err="1"/>
              <a:t>Nomor</a:t>
            </a:r>
            <a:r>
              <a:rPr lang="en-ID" sz="1600" dirty="0"/>
              <a:t> 23 </a:t>
            </a:r>
            <a:r>
              <a:rPr lang="en-ID" sz="1600" dirty="0" err="1"/>
              <a:t>Tahun</a:t>
            </a:r>
            <a:r>
              <a:rPr lang="en-ID" sz="1600" dirty="0"/>
              <a:t> 2022 </a:t>
            </a:r>
            <a:r>
              <a:rPr lang="en-ID" sz="1600" dirty="0" err="1"/>
              <a:t>tentang</a:t>
            </a:r>
            <a:r>
              <a:rPr lang="en-ID" sz="1600" dirty="0"/>
              <a:t> </a:t>
            </a:r>
            <a:r>
              <a:rPr lang="en-ID" sz="1600" dirty="0" err="1"/>
              <a:t>Instrumen</a:t>
            </a:r>
            <a:r>
              <a:rPr lang="en-ID" sz="1600" dirty="0"/>
              <a:t> </a:t>
            </a:r>
            <a:r>
              <a:rPr lang="en-ID" sz="1600" dirty="0" err="1"/>
              <a:t>Pemantauan</a:t>
            </a:r>
            <a:r>
              <a:rPr lang="en-ID" sz="1600" dirty="0"/>
              <a:t> dan </a:t>
            </a:r>
            <a:r>
              <a:rPr lang="en-ID" sz="1600" dirty="0" err="1"/>
              <a:t>Evaluasi</a:t>
            </a:r>
            <a:r>
              <a:rPr lang="en-ID" sz="1600" dirty="0"/>
              <a:t> </a:t>
            </a:r>
            <a:r>
              <a:rPr lang="en-ID" sz="1600" dirty="0" err="1"/>
              <a:t>Peringkat</a:t>
            </a:r>
            <a:r>
              <a:rPr lang="en-ID" sz="1600" dirty="0"/>
              <a:t> </a:t>
            </a:r>
            <a:r>
              <a:rPr lang="en-ID" sz="1600" dirty="0" err="1"/>
              <a:t>Akreditasi</a:t>
            </a:r>
            <a:r>
              <a:rPr lang="en-ID" sz="1600" dirty="0"/>
              <a:t> </a:t>
            </a:r>
            <a:r>
              <a:rPr lang="en-ID" sz="1600" dirty="0" err="1"/>
              <a:t>Perguruan</a:t>
            </a:r>
            <a:r>
              <a:rPr lang="en-ID" sz="1600" dirty="0"/>
              <a:t> Tinggi. </a:t>
            </a:r>
          </a:p>
          <a:p>
            <a:pPr marL="342900" indent="-342900" algn="just">
              <a:buAutoNum type="arabicParenBoth"/>
            </a:pPr>
            <a:r>
              <a:rPr lang="en-ID" sz="1600" dirty="0" err="1"/>
              <a:t>Luaran</a:t>
            </a:r>
            <a:r>
              <a:rPr lang="en-ID" sz="1600" dirty="0"/>
              <a:t> </a:t>
            </a:r>
            <a:r>
              <a:rPr lang="en-ID" sz="1600" dirty="0" err="1"/>
              <a:t>Akreditasi</a:t>
            </a:r>
            <a:r>
              <a:rPr lang="en-ID" sz="1600" dirty="0"/>
              <a:t> </a:t>
            </a:r>
            <a:r>
              <a:rPr lang="en-ID" sz="1600" dirty="0" err="1"/>
              <a:t>dengan</a:t>
            </a:r>
            <a:r>
              <a:rPr lang="en-ID" sz="1600" dirty="0"/>
              <a:t> </a:t>
            </a:r>
            <a:r>
              <a:rPr lang="en-ID" sz="1600" dirty="0" err="1"/>
              <a:t>menggunakan</a:t>
            </a:r>
            <a:r>
              <a:rPr lang="en-ID" sz="1600" dirty="0"/>
              <a:t> </a:t>
            </a:r>
            <a:r>
              <a:rPr lang="en-ID" sz="1600" dirty="0" err="1"/>
              <a:t>Instrumen</a:t>
            </a:r>
            <a:r>
              <a:rPr lang="en-ID" sz="1600" dirty="0"/>
              <a:t> </a:t>
            </a:r>
            <a:r>
              <a:rPr lang="en-ID" sz="1600" dirty="0" err="1"/>
              <a:t>Automasi</a:t>
            </a:r>
            <a:r>
              <a:rPr lang="en-ID" sz="1600" dirty="0"/>
              <a:t> APT </a:t>
            </a:r>
            <a:r>
              <a:rPr lang="en-ID" sz="1600" dirty="0" err="1"/>
              <a:t>sebagaimana</a:t>
            </a:r>
            <a:r>
              <a:rPr lang="en-ID" sz="1600" dirty="0"/>
              <a:t> </a:t>
            </a:r>
            <a:r>
              <a:rPr lang="en-ID" sz="1600" dirty="0" err="1"/>
              <a:t>dimaksud</a:t>
            </a:r>
            <a:r>
              <a:rPr lang="en-ID" sz="1600" dirty="0"/>
              <a:t> pada </a:t>
            </a:r>
            <a:r>
              <a:rPr lang="en-ID" sz="1600" dirty="0" err="1"/>
              <a:t>ayat</a:t>
            </a:r>
            <a:r>
              <a:rPr lang="en-ID" sz="1600" dirty="0"/>
              <a:t> (1) </a:t>
            </a:r>
            <a:r>
              <a:rPr lang="en-ID" sz="1600" dirty="0" err="1"/>
              <a:t>dinyatakan</a:t>
            </a:r>
            <a:r>
              <a:rPr lang="en-ID" sz="1600" dirty="0"/>
              <a:t> </a:t>
            </a:r>
            <a:r>
              <a:rPr lang="en-ID" sz="1600" dirty="0" err="1"/>
              <a:t>dengan</a:t>
            </a:r>
            <a:r>
              <a:rPr lang="en-ID" sz="1600" dirty="0"/>
              <a:t> status </a:t>
            </a:r>
            <a:r>
              <a:rPr lang="en-ID" sz="1600" dirty="0" err="1"/>
              <a:t>akreditasi</a:t>
            </a:r>
            <a:r>
              <a:rPr lang="en-ID" sz="1600" dirty="0"/>
              <a:t> yang </a:t>
            </a:r>
            <a:r>
              <a:rPr lang="en-ID" sz="1600" dirty="0" err="1"/>
              <a:t>terdiri</a:t>
            </a:r>
            <a:r>
              <a:rPr lang="en-ID" sz="1600" dirty="0"/>
              <a:t> </a:t>
            </a:r>
            <a:r>
              <a:rPr lang="en-ID" sz="1600" dirty="0" err="1"/>
              <a:t>atas</a:t>
            </a:r>
            <a:r>
              <a:rPr lang="en-ID" sz="1600" dirty="0"/>
              <a:t> Status </a:t>
            </a:r>
            <a:r>
              <a:rPr lang="en-ID" sz="1600" dirty="0" err="1"/>
              <a:t>Terakreditasi</a:t>
            </a:r>
            <a:r>
              <a:rPr lang="en-ID" sz="1600" dirty="0"/>
              <a:t> </a:t>
            </a:r>
            <a:r>
              <a:rPr lang="en-ID" sz="1600" dirty="0" err="1"/>
              <a:t>atau</a:t>
            </a:r>
            <a:r>
              <a:rPr lang="en-ID" sz="1600" dirty="0"/>
              <a:t> Status </a:t>
            </a:r>
            <a:r>
              <a:rPr lang="en-ID" sz="1600" dirty="0" err="1"/>
              <a:t>Tidak</a:t>
            </a:r>
            <a:r>
              <a:rPr lang="en-ID" sz="1600" dirty="0"/>
              <a:t> </a:t>
            </a:r>
            <a:r>
              <a:rPr lang="en-ID" sz="1600" dirty="0" err="1"/>
              <a:t>Terakreditasi</a:t>
            </a:r>
            <a:endParaRPr lang="en-US" sz="1600" dirty="0"/>
          </a:p>
        </p:txBody>
      </p:sp>
      <p:pic>
        <p:nvPicPr>
          <p:cNvPr id="2" name="object 5">
            <a:extLst>
              <a:ext uri="{FF2B5EF4-FFF2-40B4-BE49-F238E27FC236}">
                <a16:creationId xmlns:a16="http://schemas.microsoft.com/office/drawing/2014/main" xmlns="" id="{F072E7EC-9127-C0E3-84CF-57666A9BDD59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65839" y="65306"/>
            <a:ext cx="957072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54774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xmlns="" id="{FF10B44B-179F-2DB6-6E6A-CA659104E3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5752265"/>
              </p:ext>
            </p:extLst>
          </p:nvPr>
        </p:nvGraphicFramePr>
        <p:xfrm>
          <a:off x="228598" y="563081"/>
          <a:ext cx="11548370" cy="6152124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199171">
                  <a:extLst>
                    <a:ext uri="{9D8B030D-6E8A-4147-A177-3AD203B41FA5}">
                      <a16:colId xmlns:a16="http://schemas.microsoft.com/office/drawing/2014/main" xmlns="" val="2752370792"/>
                    </a:ext>
                  </a:extLst>
                </a:gridCol>
                <a:gridCol w="3420622">
                  <a:extLst>
                    <a:ext uri="{9D8B030D-6E8A-4147-A177-3AD203B41FA5}">
                      <a16:colId xmlns:a16="http://schemas.microsoft.com/office/drawing/2014/main" xmlns="" val="1571037025"/>
                    </a:ext>
                  </a:extLst>
                </a:gridCol>
                <a:gridCol w="662324">
                  <a:extLst>
                    <a:ext uri="{9D8B030D-6E8A-4147-A177-3AD203B41FA5}">
                      <a16:colId xmlns:a16="http://schemas.microsoft.com/office/drawing/2014/main" xmlns="" val="2960116814"/>
                    </a:ext>
                  </a:extLst>
                </a:gridCol>
                <a:gridCol w="1037641">
                  <a:extLst>
                    <a:ext uri="{9D8B030D-6E8A-4147-A177-3AD203B41FA5}">
                      <a16:colId xmlns:a16="http://schemas.microsoft.com/office/drawing/2014/main" xmlns="" val="2361649568"/>
                    </a:ext>
                  </a:extLst>
                </a:gridCol>
                <a:gridCol w="1037641">
                  <a:extLst>
                    <a:ext uri="{9D8B030D-6E8A-4147-A177-3AD203B41FA5}">
                      <a16:colId xmlns:a16="http://schemas.microsoft.com/office/drawing/2014/main" xmlns="" val="641753312"/>
                    </a:ext>
                  </a:extLst>
                </a:gridCol>
                <a:gridCol w="1004527">
                  <a:extLst>
                    <a:ext uri="{9D8B030D-6E8A-4147-A177-3AD203B41FA5}">
                      <a16:colId xmlns:a16="http://schemas.microsoft.com/office/drawing/2014/main" xmlns="" val="621296915"/>
                    </a:ext>
                  </a:extLst>
                </a:gridCol>
                <a:gridCol w="1026604">
                  <a:extLst>
                    <a:ext uri="{9D8B030D-6E8A-4147-A177-3AD203B41FA5}">
                      <a16:colId xmlns:a16="http://schemas.microsoft.com/office/drawing/2014/main" xmlns="" val="2439751149"/>
                    </a:ext>
                  </a:extLst>
                </a:gridCol>
                <a:gridCol w="1070757">
                  <a:extLst>
                    <a:ext uri="{9D8B030D-6E8A-4147-A177-3AD203B41FA5}">
                      <a16:colId xmlns:a16="http://schemas.microsoft.com/office/drawing/2014/main" xmlns="" val="899007093"/>
                    </a:ext>
                  </a:extLst>
                </a:gridCol>
                <a:gridCol w="1070757">
                  <a:extLst>
                    <a:ext uri="{9D8B030D-6E8A-4147-A177-3AD203B41FA5}">
                      <a16:colId xmlns:a16="http://schemas.microsoft.com/office/drawing/2014/main" xmlns="" val="4141090522"/>
                    </a:ext>
                  </a:extLst>
                </a:gridCol>
                <a:gridCol w="1018326">
                  <a:extLst>
                    <a:ext uri="{9D8B030D-6E8A-4147-A177-3AD203B41FA5}">
                      <a16:colId xmlns:a16="http://schemas.microsoft.com/office/drawing/2014/main" xmlns="" val="4075076587"/>
                    </a:ext>
                  </a:extLst>
                </a:gridCol>
              </a:tblGrid>
              <a:tr h="159283">
                <a:tc gridSpan="10">
                  <a:txBody>
                    <a:bodyPr/>
                    <a:lstStyle/>
                    <a:p>
                      <a:r>
                        <a:rPr lang="en-ID" sz="1000" dirty="0"/>
                        <a:t>Lampiran </a:t>
                      </a:r>
                      <a:r>
                        <a:rPr lang="en-ID" sz="1000" dirty="0" err="1"/>
                        <a:t>Peraturan</a:t>
                      </a:r>
                      <a:r>
                        <a:rPr lang="en-ID" sz="1000" dirty="0"/>
                        <a:t> Badan </a:t>
                      </a:r>
                      <a:r>
                        <a:rPr lang="en-ID" sz="1000" dirty="0" err="1"/>
                        <a:t>Akreditasi</a:t>
                      </a:r>
                      <a:r>
                        <a:rPr lang="en-ID" sz="1000" dirty="0"/>
                        <a:t> Nasional </a:t>
                      </a:r>
                      <a:r>
                        <a:rPr lang="en-ID" sz="1000" dirty="0" err="1"/>
                        <a:t>Perguruan</a:t>
                      </a:r>
                      <a:r>
                        <a:rPr lang="en-ID" sz="1000" dirty="0"/>
                        <a:t> Tinggi </a:t>
                      </a:r>
                      <a:r>
                        <a:rPr lang="en-ID" sz="1000" dirty="0" err="1"/>
                        <a:t>Nomor</a:t>
                      </a:r>
                      <a:r>
                        <a:rPr lang="en-ID" sz="1000" dirty="0"/>
                        <a:t> 5 </a:t>
                      </a:r>
                      <a:r>
                        <a:rPr lang="en-ID" sz="1000" dirty="0" err="1"/>
                        <a:t>Tahun</a:t>
                      </a:r>
                      <a:r>
                        <a:rPr lang="en-ID" sz="1000" dirty="0"/>
                        <a:t> 2024 </a:t>
                      </a:r>
                      <a:r>
                        <a:rPr lang="en-ID" sz="1000" dirty="0" err="1"/>
                        <a:t>tentang</a:t>
                      </a:r>
                      <a:r>
                        <a:rPr lang="en-ID" sz="1000" dirty="0"/>
                        <a:t> </a:t>
                      </a:r>
                    </a:p>
                    <a:p>
                      <a:r>
                        <a:rPr lang="en-ID" sz="1000" dirty="0" err="1"/>
                        <a:t>Instrumen</a:t>
                      </a:r>
                      <a:r>
                        <a:rPr lang="en-ID" sz="1000" dirty="0"/>
                        <a:t> </a:t>
                      </a:r>
                      <a:r>
                        <a:rPr lang="en-ID" sz="1000" dirty="0" err="1"/>
                        <a:t>Pemantauan</a:t>
                      </a:r>
                      <a:r>
                        <a:rPr lang="en-ID" sz="1000" dirty="0"/>
                        <a:t> dan </a:t>
                      </a:r>
                      <a:r>
                        <a:rPr lang="en-ID" sz="1000" dirty="0" err="1"/>
                        <a:t>Evaluasi</a:t>
                      </a:r>
                      <a:r>
                        <a:rPr lang="en-ID" sz="1000" dirty="0"/>
                        <a:t> </a:t>
                      </a:r>
                      <a:r>
                        <a:rPr lang="en-ID" sz="1000" dirty="0" err="1"/>
                        <a:t>Mutu</a:t>
                      </a:r>
                      <a:r>
                        <a:rPr lang="en-ID" sz="1000" dirty="0"/>
                        <a:t> </a:t>
                      </a:r>
                      <a:r>
                        <a:rPr lang="en-ID" sz="1000" dirty="0" err="1"/>
                        <a:t>Perguruan</a:t>
                      </a:r>
                      <a:r>
                        <a:rPr lang="en-ID" sz="1000" dirty="0"/>
                        <a:t> Tinggi </a:t>
                      </a:r>
                      <a:r>
                        <a:rPr lang="en-ID" sz="1000" dirty="0" err="1"/>
                        <a:t>untuk</a:t>
                      </a:r>
                      <a:r>
                        <a:rPr lang="en-ID" sz="1000" dirty="0"/>
                        <a:t> </a:t>
                      </a:r>
                      <a:r>
                        <a:rPr lang="en-ID" sz="1000" dirty="0" err="1"/>
                        <a:t>Perpanjangan</a:t>
                      </a:r>
                      <a:r>
                        <a:rPr lang="en-ID" sz="1000" dirty="0"/>
                        <a:t> Status </a:t>
                      </a:r>
                      <a:r>
                        <a:rPr lang="en-ID" sz="1000" dirty="0" err="1"/>
                        <a:t>Terakreditasi</a:t>
                      </a:r>
                      <a:r>
                        <a:rPr lang="en-ID" sz="1000" dirty="0"/>
                        <a:t> </a:t>
                      </a:r>
                      <a:r>
                        <a:rPr lang="en-ID" sz="1000" dirty="0" err="1"/>
                        <a:t>Melalui</a:t>
                      </a:r>
                      <a:r>
                        <a:rPr lang="en-ID" sz="1000" dirty="0"/>
                        <a:t> </a:t>
                      </a:r>
                      <a:r>
                        <a:rPr lang="en-ID" sz="1000" dirty="0" err="1"/>
                        <a:t>Mekanisme</a:t>
                      </a:r>
                      <a:r>
                        <a:rPr lang="en-ID" sz="1000" dirty="0"/>
                        <a:t> </a:t>
                      </a:r>
                      <a:r>
                        <a:rPr lang="en-ID" sz="1000" dirty="0" err="1"/>
                        <a:t>Automasi</a:t>
                      </a:r>
                      <a:endParaRPr lang="en-US" sz="1000" dirty="0"/>
                    </a:p>
                  </a:txBody>
                  <a:tcPr marL="1954" marR="1954" marT="1954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ID" sz="10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284833138"/>
                  </a:ext>
                </a:extLst>
              </a:tr>
              <a:tr h="12529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ID" sz="10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NO</a:t>
                      </a:r>
                      <a:endParaRPr lang="en-ID" sz="1000" b="1" i="0" u="none" strike="noStrik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ID" sz="10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INDIKATOR</a:t>
                      </a:r>
                      <a:endParaRPr lang="en-ID" sz="1000" b="1" i="0" u="none" strike="noStrik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ID" sz="10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SATUAN</a:t>
                      </a:r>
                      <a:endParaRPr lang="en-ID" sz="1000" b="1" i="0" u="none" strike="noStrik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 gridSpan="7">
                  <a:txBody>
                    <a:bodyPr/>
                    <a:lstStyle/>
                    <a:p>
                      <a:pPr algn="ctr" fontAlgn="b"/>
                      <a:r>
                        <a:rPr lang="en-ID" sz="1000" b="1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Syarat</a:t>
                      </a:r>
                      <a:r>
                        <a:rPr lang="en-ID" sz="10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Lolos</a:t>
                      </a:r>
                      <a:endParaRPr lang="en-ID" sz="1000" b="1" i="0" u="none" strike="noStrik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15742290"/>
                  </a:ext>
                </a:extLst>
              </a:tr>
              <a:tr h="22422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PTN Universitas</a:t>
                      </a:r>
                      <a:endParaRPr lang="en-ID" sz="1000" b="1" i="0" u="none" strike="noStrik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PTN </a:t>
                      </a:r>
                      <a:r>
                        <a:rPr lang="en-ID" sz="1000" b="1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Institut</a:t>
                      </a:r>
                      <a:endParaRPr lang="en-ID" sz="1000" b="1" i="0" u="none" strike="noStrik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PTS Universitas</a:t>
                      </a:r>
                      <a:endParaRPr lang="en-ID" sz="1000" b="1" i="0" u="none" strike="noStrik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PTS </a:t>
                      </a:r>
                      <a:r>
                        <a:rPr lang="en-ID" sz="1000" b="1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Institut</a:t>
                      </a:r>
                      <a:endParaRPr lang="en-ID" sz="1000" b="1" i="0" u="none" strike="noStrik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PTN </a:t>
                      </a:r>
                      <a:r>
                        <a:rPr lang="en-ID" sz="1000" b="1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Vokasi</a:t>
                      </a:r>
                      <a:endParaRPr lang="en-ID" sz="1000" b="1" i="0" u="none" strike="noStrik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PTS </a:t>
                      </a:r>
                      <a:r>
                        <a:rPr lang="en-ID" sz="1000" b="1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Vokasi</a:t>
                      </a:r>
                      <a:endParaRPr lang="en-ID" sz="1000" b="1" i="0" u="none" strike="noStrik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PTS </a:t>
                      </a:r>
                      <a:r>
                        <a:rPr lang="en-ID" sz="1000" b="1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Sekolah</a:t>
                      </a:r>
                      <a:r>
                        <a:rPr lang="en-ID" sz="10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Tinggi</a:t>
                      </a:r>
                      <a:endParaRPr lang="en-ID" sz="1000" b="1" i="0" u="none" strike="noStrik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328829375"/>
                  </a:ext>
                </a:extLst>
              </a:tr>
              <a:tr h="224221">
                <a:tc>
                  <a:txBody>
                    <a:bodyPr/>
                    <a:lstStyle/>
                    <a:p>
                      <a:pPr algn="r" fontAlgn="ctr"/>
                      <a:r>
                        <a:rPr lang="en-ID" sz="1000" u="none" strike="noStrike" dirty="0">
                          <a:effectLst/>
                        </a:rPr>
                        <a:t>1</a:t>
                      </a:r>
                      <a:endParaRPr lang="en-ID" sz="10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D" sz="1000" u="none" strike="noStrike" dirty="0" err="1">
                          <a:effectLst/>
                        </a:rPr>
                        <a:t>Rerata</a:t>
                      </a:r>
                      <a:r>
                        <a:rPr lang="en-ID" sz="1000" u="none" strike="noStrike" dirty="0">
                          <a:effectLst/>
                        </a:rPr>
                        <a:t> </a:t>
                      </a:r>
                      <a:r>
                        <a:rPr lang="en-ID" sz="1000" u="none" strike="noStrike" dirty="0" err="1">
                          <a:effectLst/>
                        </a:rPr>
                        <a:t>persentase</a:t>
                      </a:r>
                      <a:r>
                        <a:rPr lang="en-ID" sz="1000" u="none" strike="noStrike" dirty="0">
                          <a:effectLst/>
                        </a:rPr>
                        <a:t> </a:t>
                      </a:r>
                      <a:r>
                        <a:rPr lang="en-ID" sz="1000" u="none" strike="noStrike" dirty="0" err="1">
                          <a:effectLst/>
                        </a:rPr>
                        <a:t>penurunan</a:t>
                      </a:r>
                      <a:r>
                        <a:rPr lang="en-ID" sz="1000" u="none" strike="noStrike" dirty="0">
                          <a:effectLst/>
                        </a:rPr>
                        <a:t> </a:t>
                      </a:r>
                      <a:r>
                        <a:rPr lang="en-ID" sz="1000" u="none" strike="noStrike" dirty="0" err="1">
                          <a:effectLst/>
                        </a:rPr>
                        <a:t>mahasiswa</a:t>
                      </a:r>
                      <a:r>
                        <a:rPr lang="en-ID" sz="1000" u="none" strike="noStrike" dirty="0">
                          <a:effectLst/>
                        </a:rPr>
                        <a:t> </a:t>
                      </a:r>
                      <a:r>
                        <a:rPr lang="en-ID" sz="1000" u="none" strike="noStrike" dirty="0" err="1">
                          <a:effectLst/>
                        </a:rPr>
                        <a:t>baru</a:t>
                      </a:r>
                      <a:r>
                        <a:rPr lang="en-ID" sz="1000" u="none" strike="noStrike" dirty="0">
                          <a:effectLst/>
                        </a:rPr>
                        <a:t> (S1, D4, D3) </a:t>
                      </a:r>
                      <a:r>
                        <a:rPr lang="en-ID" sz="1000" u="none" strike="noStrike" dirty="0" err="1">
                          <a:effectLst/>
                        </a:rPr>
                        <a:t>dalam</a:t>
                      </a:r>
                      <a:r>
                        <a:rPr lang="en-ID" sz="1000" u="none" strike="noStrike" dirty="0">
                          <a:effectLst/>
                        </a:rPr>
                        <a:t> 5 </a:t>
                      </a:r>
                      <a:r>
                        <a:rPr lang="en-ID" sz="1000" u="none" strike="noStrike" dirty="0" err="1">
                          <a:effectLst/>
                        </a:rPr>
                        <a:t>tahun</a:t>
                      </a:r>
                      <a:r>
                        <a:rPr lang="en-ID" sz="1000" u="none" strike="noStrike" dirty="0">
                          <a:effectLst/>
                        </a:rPr>
                        <a:t> </a:t>
                      </a:r>
                      <a:r>
                        <a:rPr lang="en-ID" sz="1000" u="none" strike="noStrike" dirty="0" err="1">
                          <a:effectLst/>
                        </a:rPr>
                        <a:t>terakhir</a:t>
                      </a:r>
                      <a:endParaRPr lang="en-ID" sz="10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PPM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PPM ≤ 20%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PPM ≤ 20%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PPM ≤ 20%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PPM ≤ 20%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PPM ≤ 20%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PPM ≤ 30%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PPM ≤ 30%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102274544"/>
                  </a:ext>
                </a:extLst>
              </a:tr>
              <a:tr h="672664">
                <a:tc>
                  <a:txBody>
                    <a:bodyPr/>
                    <a:lstStyle/>
                    <a:p>
                      <a:pPr algn="r" fontAlgn="ctr"/>
                      <a:r>
                        <a:rPr lang="en-ID" sz="1000" u="none" strike="noStrike" dirty="0">
                          <a:effectLst/>
                        </a:rPr>
                        <a:t>2</a:t>
                      </a:r>
                      <a:endParaRPr lang="en-ID" sz="10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D" sz="1000" u="none" strike="noStrike" dirty="0" err="1">
                          <a:effectLst/>
                        </a:rPr>
                        <a:t>Semua</a:t>
                      </a:r>
                      <a:r>
                        <a:rPr lang="en-ID" sz="1000" u="none" strike="noStrike" dirty="0">
                          <a:effectLst/>
                        </a:rPr>
                        <a:t> program </a:t>
                      </a:r>
                      <a:r>
                        <a:rPr lang="en-ID" sz="1000" u="none" strike="noStrike" dirty="0" err="1">
                          <a:effectLst/>
                        </a:rPr>
                        <a:t>studi</a:t>
                      </a:r>
                      <a:r>
                        <a:rPr lang="en-ID" sz="1000" u="none" strike="noStrike" dirty="0">
                          <a:effectLst/>
                        </a:rPr>
                        <a:t> </a:t>
                      </a:r>
                      <a:r>
                        <a:rPr lang="en-ID" sz="1000" u="none" strike="noStrike" dirty="0" err="1">
                          <a:effectLst/>
                        </a:rPr>
                        <a:t>aktif</a:t>
                      </a:r>
                      <a:r>
                        <a:rPr lang="en-ID" sz="1000" u="none" strike="noStrike" dirty="0">
                          <a:effectLst/>
                        </a:rPr>
                        <a:t> </a:t>
                      </a:r>
                      <a:r>
                        <a:rPr lang="en-ID" sz="1000" u="none" strike="noStrike" dirty="0" err="1">
                          <a:effectLst/>
                        </a:rPr>
                        <a:t>memiliki</a:t>
                      </a:r>
                      <a:r>
                        <a:rPr lang="en-ID" sz="1000" u="none" strike="noStrike" dirty="0">
                          <a:effectLst/>
                        </a:rPr>
                        <a:t> </a:t>
                      </a:r>
                      <a:r>
                        <a:rPr lang="en-ID" sz="1000" u="none" strike="noStrike" dirty="0" err="1">
                          <a:effectLst/>
                        </a:rPr>
                        <a:t>Dosen</a:t>
                      </a:r>
                      <a:r>
                        <a:rPr lang="en-ID" sz="1000" u="none" strike="noStrike" dirty="0">
                          <a:effectLst/>
                        </a:rPr>
                        <a:t> Homebase (NIDN/NIDK). </a:t>
                      </a:r>
                      <a:r>
                        <a:rPr lang="en-ID" sz="1000" u="none" strike="noStrike" dirty="0" err="1">
                          <a:effectLst/>
                        </a:rPr>
                        <a:t>Catatan</a:t>
                      </a:r>
                      <a:r>
                        <a:rPr lang="en-ID" sz="1000" u="none" strike="noStrike" dirty="0">
                          <a:effectLst/>
                        </a:rPr>
                        <a:t>: </a:t>
                      </a:r>
                      <a:r>
                        <a:rPr lang="en-ID" sz="1000" u="none" strike="noStrike" dirty="0" err="1">
                          <a:effectLst/>
                        </a:rPr>
                        <a:t>kualifikasi</a:t>
                      </a:r>
                      <a:r>
                        <a:rPr lang="en-ID" sz="1000" u="none" strike="noStrike" dirty="0">
                          <a:effectLst/>
                        </a:rPr>
                        <a:t> </a:t>
                      </a:r>
                      <a:r>
                        <a:rPr lang="en-ID" sz="1000" u="none" strike="noStrike" dirty="0" err="1">
                          <a:effectLst/>
                        </a:rPr>
                        <a:t>akademik</a:t>
                      </a:r>
                      <a:r>
                        <a:rPr lang="en-ID" sz="1000" u="none" strike="noStrike" dirty="0">
                          <a:effectLst/>
                        </a:rPr>
                        <a:t> </a:t>
                      </a:r>
                      <a:r>
                        <a:rPr lang="en-ID" sz="1000" u="none" strike="noStrike" dirty="0" err="1">
                          <a:effectLst/>
                        </a:rPr>
                        <a:t>dosen</a:t>
                      </a:r>
                      <a:r>
                        <a:rPr lang="en-ID" sz="1000" u="none" strike="noStrike" dirty="0">
                          <a:effectLst/>
                        </a:rPr>
                        <a:t> </a:t>
                      </a:r>
                      <a:r>
                        <a:rPr lang="en-ID" sz="1000" u="none" strike="noStrike" dirty="0" err="1">
                          <a:effectLst/>
                        </a:rPr>
                        <a:t>harus</a:t>
                      </a:r>
                      <a:r>
                        <a:rPr lang="en-ID" sz="1000" u="none" strike="noStrike" dirty="0">
                          <a:effectLst/>
                        </a:rPr>
                        <a:t> </a:t>
                      </a:r>
                      <a:r>
                        <a:rPr lang="en-ID" sz="1000" u="none" strike="noStrike" dirty="0" err="1">
                          <a:effectLst/>
                        </a:rPr>
                        <a:t>sesuai</a:t>
                      </a:r>
                      <a:r>
                        <a:rPr lang="en-ID" sz="1000" u="none" strike="noStrike" dirty="0">
                          <a:effectLst/>
                        </a:rPr>
                        <a:t> </a:t>
                      </a:r>
                      <a:r>
                        <a:rPr lang="en-ID" sz="1000" u="none" strike="noStrike" dirty="0" err="1">
                          <a:effectLst/>
                        </a:rPr>
                        <a:t>dengan</a:t>
                      </a:r>
                      <a:r>
                        <a:rPr lang="en-ID" sz="1000" u="none" strike="noStrike" dirty="0">
                          <a:effectLst/>
                        </a:rPr>
                        <a:t> Program (</a:t>
                      </a:r>
                      <a:r>
                        <a:rPr lang="en-ID" sz="1000" u="none" strike="noStrike" dirty="0" err="1">
                          <a:effectLst/>
                        </a:rPr>
                        <a:t>misal</a:t>
                      </a:r>
                      <a:r>
                        <a:rPr lang="en-ID" sz="1000" u="none" strike="noStrike" dirty="0">
                          <a:effectLst/>
                        </a:rPr>
                        <a:t> </a:t>
                      </a:r>
                      <a:r>
                        <a:rPr lang="en-ID" sz="1000" u="none" strike="noStrike" dirty="0" err="1">
                          <a:effectLst/>
                        </a:rPr>
                        <a:t>bergelar</a:t>
                      </a:r>
                      <a:r>
                        <a:rPr lang="en-ID" sz="1000" u="none" strike="noStrike" dirty="0">
                          <a:effectLst/>
                        </a:rPr>
                        <a:t> Magister </a:t>
                      </a:r>
                      <a:r>
                        <a:rPr lang="en-ID" sz="1000" u="none" strike="noStrike" dirty="0" err="1">
                          <a:effectLst/>
                        </a:rPr>
                        <a:t>untuk</a:t>
                      </a:r>
                      <a:r>
                        <a:rPr lang="en-ID" sz="1000" u="none" strike="noStrike" dirty="0">
                          <a:effectLst/>
                        </a:rPr>
                        <a:t> Program </a:t>
                      </a:r>
                      <a:r>
                        <a:rPr lang="en-ID" sz="1000" u="none" strike="noStrike" dirty="0" err="1">
                          <a:effectLst/>
                        </a:rPr>
                        <a:t>Sarjana</a:t>
                      </a:r>
                      <a:r>
                        <a:rPr lang="en-ID" sz="1000" u="none" strike="noStrike" dirty="0">
                          <a:effectLst/>
                        </a:rPr>
                        <a:t>, </a:t>
                      </a:r>
                      <a:r>
                        <a:rPr lang="en-ID" sz="1000" u="none" strike="noStrike" dirty="0" err="1">
                          <a:effectLst/>
                        </a:rPr>
                        <a:t>Bergelar</a:t>
                      </a:r>
                      <a:r>
                        <a:rPr lang="en-ID" sz="1000" u="none" strike="noStrike" dirty="0">
                          <a:effectLst/>
                        </a:rPr>
                        <a:t> </a:t>
                      </a:r>
                      <a:r>
                        <a:rPr lang="en-ID" sz="1000" u="none" strike="noStrike" dirty="0" err="1">
                          <a:effectLst/>
                        </a:rPr>
                        <a:t>Doktor</a:t>
                      </a:r>
                      <a:r>
                        <a:rPr lang="en-ID" sz="1000" u="none" strike="noStrike" dirty="0">
                          <a:effectLst/>
                        </a:rPr>
                        <a:t> </a:t>
                      </a:r>
                      <a:r>
                        <a:rPr lang="en-ID" sz="1000" u="none" strike="noStrike" dirty="0" err="1">
                          <a:effectLst/>
                        </a:rPr>
                        <a:t>untuk</a:t>
                      </a:r>
                      <a:r>
                        <a:rPr lang="en-ID" sz="1000" u="none" strike="noStrike" dirty="0">
                          <a:effectLst/>
                        </a:rPr>
                        <a:t> Program Magister)</a:t>
                      </a:r>
                      <a:endParaRPr lang="en-ID" sz="10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 dirty="0">
                          <a:effectLst/>
                        </a:rPr>
                        <a:t>(DH ≥ 5)</a:t>
                      </a:r>
                      <a:endParaRPr lang="en-ID" sz="10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DH5 = 100 %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DH5 = 100 %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DH5 = 100 %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DH5 = 100 %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DH5 = 100 %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(DH ≥ 5) =100%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(DH ≥ 5) =100%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796366081"/>
                  </a:ext>
                </a:extLst>
              </a:tr>
              <a:tr h="112112">
                <a:tc>
                  <a:txBody>
                    <a:bodyPr/>
                    <a:lstStyle/>
                    <a:p>
                      <a:pPr algn="r" fontAlgn="ctr"/>
                      <a:r>
                        <a:rPr lang="en-ID" sz="1000" u="none" strike="noStrike" dirty="0">
                          <a:effectLst/>
                        </a:rPr>
                        <a:t>3</a:t>
                      </a:r>
                      <a:endParaRPr lang="en-ID" sz="10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D" sz="1000" u="none" strike="noStrike">
                          <a:effectLst/>
                        </a:rPr>
                        <a:t>Keterlibatan dosen tidak tetap (DTT)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DTT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DTT ≤ 40%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DTT ≤ 40%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DTT ≤ 40%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DTT ≤ 40%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DTT ≤ 40%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DTT ≤ 40%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DTT ≤ 40%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891312962"/>
                  </a:ext>
                </a:extLst>
              </a:tr>
              <a:tr h="224221">
                <a:tc>
                  <a:txBody>
                    <a:bodyPr/>
                    <a:lstStyle/>
                    <a:p>
                      <a:pPr algn="r" fontAlgn="ctr"/>
                      <a:r>
                        <a:rPr lang="en-ID" sz="1000" u="none" strike="noStrike" dirty="0">
                          <a:effectLst/>
                        </a:rPr>
                        <a:t>4</a:t>
                      </a:r>
                      <a:endParaRPr lang="en-ID" sz="10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D" sz="1000" u="none" strike="noStrike">
                          <a:effectLst/>
                        </a:rPr>
                        <a:t>Jumlah mahasiswa aktif (S1, D4, D3) dibagi jumlah dosen tetap saat TS dan non PJJ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RM/DT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RM/DT ≤ 40 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RM/DT ≤ 40</a:t>
                      </a:r>
                      <a:endParaRPr lang="en-ID" sz="1000" b="1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RM/DT ≤ 40</a:t>
                      </a:r>
                      <a:endParaRPr lang="en-ID" sz="1000" b="1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RM/DT ≤ 40</a:t>
                      </a:r>
                      <a:endParaRPr lang="en-ID" sz="1000" b="1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RM/DT ≤ 40</a:t>
                      </a:r>
                      <a:endParaRPr lang="en-ID" sz="1000" b="1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RM/DT ≤ 40</a:t>
                      </a:r>
                      <a:endParaRPr lang="en-ID" sz="1000" b="1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RM/DT ≤ 40</a:t>
                      </a:r>
                      <a:endParaRPr lang="en-ID" sz="1000" b="1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806700786"/>
                  </a:ext>
                </a:extLst>
              </a:tr>
              <a:tr h="224221">
                <a:tc>
                  <a:txBody>
                    <a:bodyPr/>
                    <a:lstStyle/>
                    <a:p>
                      <a:pPr algn="r" fontAlgn="ctr"/>
                      <a:r>
                        <a:rPr lang="en-ID" sz="1000" u="none" strike="noStrike" dirty="0">
                          <a:effectLst/>
                        </a:rPr>
                        <a:t>5</a:t>
                      </a:r>
                      <a:endParaRPr lang="en-ID" sz="10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D" sz="1000" u="none" strike="noStrike" dirty="0" err="1">
                          <a:effectLst/>
                        </a:rPr>
                        <a:t>Rerata</a:t>
                      </a:r>
                      <a:r>
                        <a:rPr lang="en-ID" sz="1000" u="none" strike="noStrike" dirty="0">
                          <a:effectLst/>
                        </a:rPr>
                        <a:t> </a:t>
                      </a:r>
                      <a:r>
                        <a:rPr lang="en-ID" sz="1000" u="none" strike="noStrike" dirty="0" err="1">
                          <a:effectLst/>
                        </a:rPr>
                        <a:t>persentase</a:t>
                      </a:r>
                      <a:r>
                        <a:rPr lang="en-ID" sz="1000" u="none" strike="noStrike" dirty="0">
                          <a:effectLst/>
                        </a:rPr>
                        <a:t> </a:t>
                      </a:r>
                      <a:r>
                        <a:rPr lang="en-ID" sz="1000" u="none" strike="noStrike" dirty="0" err="1">
                          <a:effectLst/>
                        </a:rPr>
                        <a:t>penurunan</a:t>
                      </a:r>
                      <a:r>
                        <a:rPr lang="en-ID" sz="1000" u="none" strike="noStrike" dirty="0">
                          <a:effectLst/>
                        </a:rPr>
                        <a:t> </a:t>
                      </a:r>
                      <a:r>
                        <a:rPr lang="en-ID" sz="1000" u="none" strike="noStrike" dirty="0" err="1">
                          <a:effectLst/>
                        </a:rPr>
                        <a:t>lulusan</a:t>
                      </a:r>
                      <a:r>
                        <a:rPr lang="en-ID" sz="1000" u="none" strike="noStrike" dirty="0">
                          <a:effectLst/>
                        </a:rPr>
                        <a:t> (S1, D4, D3) </a:t>
                      </a:r>
                      <a:r>
                        <a:rPr lang="en-ID" sz="1000" u="none" strike="noStrike" dirty="0" err="1">
                          <a:effectLst/>
                        </a:rPr>
                        <a:t>dalam</a:t>
                      </a:r>
                      <a:r>
                        <a:rPr lang="en-ID" sz="1000" u="none" strike="noStrike" dirty="0">
                          <a:effectLst/>
                        </a:rPr>
                        <a:t> 5 </a:t>
                      </a:r>
                      <a:r>
                        <a:rPr lang="en-ID" sz="1000" u="none" strike="noStrike" dirty="0" err="1">
                          <a:effectLst/>
                        </a:rPr>
                        <a:t>tahun</a:t>
                      </a:r>
                      <a:r>
                        <a:rPr lang="en-ID" sz="1000" u="none" strike="noStrike" dirty="0">
                          <a:effectLst/>
                        </a:rPr>
                        <a:t> </a:t>
                      </a:r>
                      <a:r>
                        <a:rPr lang="en-ID" sz="1000" u="none" strike="noStrike" dirty="0" err="1">
                          <a:effectLst/>
                        </a:rPr>
                        <a:t>terakhir</a:t>
                      </a:r>
                      <a:endParaRPr lang="en-ID" sz="10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RPL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RPL ≤ 20%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RPL ≤ 20%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RPL ≤ 20%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RPL ≤ 20%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RPL ≤ 20%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RPL ≤ 30%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RPL ≤ 30%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701194980"/>
                  </a:ext>
                </a:extLst>
              </a:tr>
              <a:tr h="112112">
                <a:tc>
                  <a:txBody>
                    <a:bodyPr/>
                    <a:lstStyle/>
                    <a:p>
                      <a:pPr algn="r" fontAlgn="ctr"/>
                      <a:r>
                        <a:rPr lang="en-ID" sz="1000" u="none" strike="noStrike" dirty="0">
                          <a:effectLst/>
                        </a:rPr>
                        <a:t>6</a:t>
                      </a:r>
                      <a:endParaRPr lang="en-ID" sz="10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D" sz="1000" u="none" strike="noStrike">
                          <a:effectLst/>
                        </a:rPr>
                        <a:t>Semua PS aktif terakreditasi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PSA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PSA =100%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PSA =100%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PSA =100%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PSA =100%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PSA =100%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PSA =100%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PSA =100%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595567406"/>
                  </a:ext>
                </a:extLst>
              </a:tr>
              <a:tr h="336332">
                <a:tc>
                  <a:txBody>
                    <a:bodyPr/>
                    <a:lstStyle/>
                    <a:p>
                      <a:pPr algn="r" fontAlgn="ctr"/>
                      <a:r>
                        <a:rPr lang="en-ID" sz="1000" u="none" strike="noStrike" dirty="0">
                          <a:effectLst/>
                        </a:rPr>
                        <a:t>7</a:t>
                      </a:r>
                      <a:endParaRPr lang="en-ID" sz="10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D" sz="1000" u="none" strike="noStrike" dirty="0" err="1">
                          <a:effectLst/>
                        </a:rPr>
                        <a:t>Jumlah</a:t>
                      </a:r>
                      <a:r>
                        <a:rPr lang="en-ID" sz="1000" u="none" strike="noStrike" dirty="0">
                          <a:effectLst/>
                        </a:rPr>
                        <a:t> GB </a:t>
                      </a:r>
                      <a:r>
                        <a:rPr lang="en-ID" sz="1000" u="none" strike="noStrike" dirty="0" err="1">
                          <a:effectLst/>
                        </a:rPr>
                        <a:t>sebagai</a:t>
                      </a:r>
                      <a:r>
                        <a:rPr lang="en-ID" sz="1000" u="none" strike="noStrike" dirty="0">
                          <a:effectLst/>
                        </a:rPr>
                        <a:t> </a:t>
                      </a:r>
                      <a:r>
                        <a:rPr lang="en-ID" sz="1000" u="none" strike="noStrike" dirty="0" err="1">
                          <a:effectLst/>
                        </a:rPr>
                        <a:t>Dosen</a:t>
                      </a:r>
                      <a:r>
                        <a:rPr lang="en-ID" sz="1000" u="none" strike="noStrike" dirty="0">
                          <a:effectLst/>
                        </a:rPr>
                        <a:t> Home Base </a:t>
                      </a:r>
                      <a:r>
                        <a:rPr lang="en-ID" sz="1000" u="none" strike="noStrike" dirty="0" err="1">
                          <a:effectLst/>
                        </a:rPr>
                        <a:t>sekurangnya</a:t>
                      </a:r>
                      <a:r>
                        <a:rPr lang="en-ID" sz="1000" u="none" strike="noStrike" dirty="0">
                          <a:effectLst/>
                        </a:rPr>
                        <a:t> 2 orang per program </a:t>
                      </a:r>
                      <a:r>
                        <a:rPr lang="en-ID" sz="1000" u="none" strike="noStrike" dirty="0" err="1">
                          <a:effectLst/>
                        </a:rPr>
                        <a:t>Doktor</a:t>
                      </a:r>
                      <a:endParaRPr lang="en-ID" sz="10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 dirty="0">
                          <a:effectLst/>
                        </a:rPr>
                        <a:t>DGB</a:t>
                      </a:r>
                      <a:endParaRPr lang="en-ID" sz="10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sng" strike="noStrike" dirty="0">
                          <a:effectLst/>
                        </a:rPr>
                        <a:t>&gt;</a:t>
                      </a:r>
                      <a:r>
                        <a:rPr lang="en-ID" sz="1000" u="none" strike="noStrike" dirty="0">
                          <a:effectLst/>
                        </a:rPr>
                        <a:t> 2 x </a:t>
                      </a:r>
                      <a:br>
                        <a:rPr lang="en-ID" sz="1000" u="none" strike="noStrike" dirty="0">
                          <a:effectLst/>
                        </a:rPr>
                      </a:br>
                      <a:r>
                        <a:rPr lang="en-ID" sz="1000" u="none" strike="noStrike" dirty="0">
                          <a:effectLst/>
                        </a:rPr>
                        <a:t>(</a:t>
                      </a:r>
                      <a:r>
                        <a:rPr lang="en-ID" sz="1000" u="none" strike="noStrike" dirty="0" err="1">
                          <a:effectLst/>
                        </a:rPr>
                        <a:t>SProdi</a:t>
                      </a:r>
                      <a:r>
                        <a:rPr lang="en-ID" sz="1000" u="none" strike="noStrike" dirty="0">
                          <a:effectLst/>
                        </a:rPr>
                        <a:t> S3)</a:t>
                      </a:r>
                      <a:endParaRPr lang="en-ID" sz="10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sng" strike="noStrike" dirty="0">
                          <a:effectLst/>
                        </a:rPr>
                        <a:t>&gt;</a:t>
                      </a:r>
                      <a:r>
                        <a:rPr lang="en-ID" sz="1000" u="none" strike="noStrike" dirty="0">
                          <a:effectLst/>
                        </a:rPr>
                        <a:t> 2 x </a:t>
                      </a:r>
                      <a:br>
                        <a:rPr lang="en-ID" sz="1000" u="none" strike="noStrike" dirty="0">
                          <a:effectLst/>
                        </a:rPr>
                      </a:br>
                      <a:r>
                        <a:rPr lang="en-ID" sz="1000" u="none" strike="noStrike" dirty="0">
                          <a:effectLst/>
                        </a:rPr>
                        <a:t>(</a:t>
                      </a:r>
                      <a:r>
                        <a:rPr lang="en-ID" sz="1000" u="none" strike="noStrike" dirty="0" err="1">
                          <a:effectLst/>
                        </a:rPr>
                        <a:t>SProdi</a:t>
                      </a:r>
                      <a:r>
                        <a:rPr lang="en-ID" sz="1000" u="none" strike="noStrike" dirty="0">
                          <a:effectLst/>
                        </a:rPr>
                        <a:t> S3)</a:t>
                      </a:r>
                      <a:endParaRPr lang="en-ID" sz="10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sng" strike="noStrike" dirty="0">
                          <a:effectLst/>
                        </a:rPr>
                        <a:t>&gt;</a:t>
                      </a:r>
                      <a:r>
                        <a:rPr lang="en-ID" sz="1000" u="none" strike="noStrike" dirty="0">
                          <a:effectLst/>
                        </a:rPr>
                        <a:t> 2 x </a:t>
                      </a:r>
                      <a:br>
                        <a:rPr lang="en-ID" sz="1000" u="none" strike="noStrike" dirty="0">
                          <a:effectLst/>
                        </a:rPr>
                      </a:br>
                      <a:r>
                        <a:rPr lang="en-ID" sz="1000" u="none" strike="noStrike" dirty="0">
                          <a:effectLst/>
                        </a:rPr>
                        <a:t>(</a:t>
                      </a:r>
                      <a:r>
                        <a:rPr lang="en-ID" sz="1000" u="none" strike="noStrike" dirty="0" err="1">
                          <a:effectLst/>
                        </a:rPr>
                        <a:t>SProdi</a:t>
                      </a:r>
                      <a:r>
                        <a:rPr lang="en-ID" sz="1000" u="none" strike="noStrike" dirty="0">
                          <a:effectLst/>
                        </a:rPr>
                        <a:t> S3)</a:t>
                      </a:r>
                      <a:endParaRPr lang="en-ID" sz="10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sng" strike="noStrike" dirty="0">
                          <a:effectLst/>
                        </a:rPr>
                        <a:t>&gt;</a:t>
                      </a:r>
                      <a:r>
                        <a:rPr lang="en-ID" sz="1000" u="none" strike="noStrike" dirty="0">
                          <a:effectLst/>
                        </a:rPr>
                        <a:t> 2 x </a:t>
                      </a:r>
                      <a:br>
                        <a:rPr lang="en-ID" sz="1000" u="none" strike="noStrike" dirty="0">
                          <a:effectLst/>
                        </a:rPr>
                      </a:br>
                      <a:r>
                        <a:rPr lang="en-ID" sz="1000" u="none" strike="noStrike" dirty="0">
                          <a:effectLst/>
                        </a:rPr>
                        <a:t>(</a:t>
                      </a:r>
                      <a:r>
                        <a:rPr lang="en-ID" sz="1000" u="none" strike="noStrike" dirty="0" err="1">
                          <a:effectLst/>
                        </a:rPr>
                        <a:t>SProdi</a:t>
                      </a:r>
                      <a:r>
                        <a:rPr lang="en-ID" sz="1000" u="none" strike="noStrike" dirty="0">
                          <a:effectLst/>
                        </a:rPr>
                        <a:t> S3)</a:t>
                      </a:r>
                      <a:endParaRPr lang="en-ID" sz="10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NA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NA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sng" strike="noStrike" dirty="0">
                          <a:effectLst/>
                        </a:rPr>
                        <a:t>&gt;</a:t>
                      </a:r>
                      <a:r>
                        <a:rPr lang="en-ID" sz="1000" u="none" strike="noStrike" dirty="0">
                          <a:effectLst/>
                        </a:rPr>
                        <a:t> 2 x </a:t>
                      </a:r>
                      <a:br>
                        <a:rPr lang="en-ID" sz="1000" u="none" strike="noStrike" dirty="0">
                          <a:effectLst/>
                        </a:rPr>
                      </a:br>
                      <a:r>
                        <a:rPr lang="en-ID" sz="1000" u="none" strike="noStrike" dirty="0">
                          <a:effectLst/>
                        </a:rPr>
                        <a:t>(</a:t>
                      </a:r>
                      <a:r>
                        <a:rPr lang="en-ID" sz="1000" u="none" strike="noStrike" dirty="0" err="1">
                          <a:effectLst/>
                        </a:rPr>
                        <a:t>SProdi</a:t>
                      </a:r>
                      <a:r>
                        <a:rPr lang="en-ID" sz="1000" u="none" strike="noStrike" dirty="0">
                          <a:effectLst/>
                        </a:rPr>
                        <a:t> S3)</a:t>
                      </a:r>
                      <a:endParaRPr lang="en-ID" sz="10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409182797"/>
                  </a:ext>
                </a:extLst>
              </a:tr>
              <a:tr h="224221">
                <a:tc>
                  <a:txBody>
                    <a:bodyPr/>
                    <a:lstStyle/>
                    <a:p>
                      <a:pPr algn="r" fontAlgn="ctr"/>
                      <a:r>
                        <a:rPr lang="en-ID" sz="1000" u="none" strike="noStrike" dirty="0">
                          <a:effectLst/>
                        </a:rPr>
                        <a:t>8</a:t>
                      </a:r>
                      <a:endParaRPr lang="en-ID" sz="10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D" sz="1000" u="none" strike="noStrike">
                          <a:effectLst/>
                        </a:rPr>
                        <a:t>Persentase DT memiliki jabatan akademik (GB+LK+L+AA)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DTJA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DTJA ≥ 90%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DTJA ≥ 90%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DTJA ≥ 60%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DTJA ≥ 60%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DTJA ≥ 90%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DTJA ≥ 45%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DTJA ≥ 30%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991505201"/>
                  </a:ext>
                </a:extLst>
              </a:tr>
              <a:tr h="448444">
                <a:tc>
                  <a:txBody>
                    <a:bodyPr/>
                    <a:lstStyle/>
                    <a:p>
                      <a:pPr algn="r" fontAlgn="ctr"/>
                      <a:r>
                        <a:rPr lang="en-ID" sz="1000" u="none" strike="noStrike" dirty="0">
                          <a:effectLst/>
                        </a:rPr>
                        <a:t>9</a:t>
                      </a:r>
                      <a:endParaRPr lang="en-ID" sz="10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D" sz="1000" u="none" strike="noStrike">
                          <a:effectLst/>
                        </a:rPr>
                        <a:t>Kelulusan tepat masa tempuh kurikulum (rerata pengamatan dalam tiga tahun terkahir untuk tiga angkatan mahasiswa terakhir)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PKMTK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PKMTK ≥ 40%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PKMTK ≥ 40%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PKMTK ≥ 35%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PKMTK ≥ 35%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PKMTK ≥ 50%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PKMTK ≥ 50%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PKMTK ≥ 30%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919149543"/>
                  </a:ext>
                </a:extLst>
              </a:tr>
              <a:tr h="448444">
                <a:tc>
                  <a:txBody>
                    <a:bodyPr/>
                    <a:lstStyle/>
                    <a:p>
                      <a:pPr algn="r" fontAlgn="ctr"/>
                      <a:r>
                        <a:rPr lang="en-ID" sz="1000" u="none" strike="noStrike" dirty="0">
                          <a:effectLst/>
                        </a:rPr>
                        <a:t>10</a:t>
                      </a:r>
                      <a:endParaRPr lang="en-ID" sz="10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D" sz="1000" u="none" strike="noStrike" dirty="0" err="1">
                          <a:effectLst/>
                        </a:rPr>
                        <a:t>Kelulusan</a:t>
                      </a:r>
                      <a:r>
                        <a:rPr lang="en-ID" sz="1000" u="none" strike="noStrike" dirty="0">
                          <a:effectLst/>
                        </a:rPr>
                        <a:t> </a:t>
                      </a:r>
                      <a:r>
                        <a:rPr lang="en-ID" sz="1000" u="none" strike="noStrike" dirty="0" err="1">
                          <a:effectLst/>
                        </a:rPr>
                        <a:t>tepat</a:t>
                      </a:r>
                      <a:r>
                        <a:rPr lang="en-ID" sz="1000" u="none" strike="noStrike" dirty="0">
                          <a:effectLst/>
                        </a:rPr>
                        <a:t> 2x </a:t>
                      </a:r>
                      <a:r>
                        <a:rPr lang="en-ID" sz="1000" u="none" strike="noStrike" dirty="0" err="1">
                          <a:effectLst/>
                        </a:rPr>
                        <a:t>waktu</a:t>
                      </a:r>
                      <a:r>
                        <a:rPr lang="en-ID" sz="1000" u="none" strike="noStrike" dirty="0">
                          <a:effectLst/>
                        </a:rPr>
                        <a:t> </a:t>
                      </a:r>
                      <a:r>
                        <a:rPr lang="en-ID" sz="1000" u="none" strike="noStrike" dirty="0" err="1">
                          <a:effectLst/>
                        </a:rPr>
                        <a:t>tempuh</a:t>
                      </a:r>
                      <a:r>
                        <a:rPr lang="en-ID" sz="1000" u="none" strike="noStrike" dirty="0">
                          <a:effectLst/>
                        </a:rPr>
                        <a:t> </a:t>
                      </a:r>
                      <a:r>
                        <a:rPr lang="en-ID" sz="1000" u="none" strike="noStrike" dirty="0" err="1">
                          <a:effectLst/>
                        </a:rPr>
                        <a:t>kurikulum</a:t>
                      </a:r>
                      <a:r>
                        <a:rPr lang="en-ID" sz="1000" u="none" strike="noStrike" dirty="0">
                          <a:effectLst/>
                        </a:rPr>
                        <a:t> (</a:t>
                      </a:r>
                      <a:r>
                        <a:rPr lang="en-ID" sz="1000" u="none" strike="noStrike" dirty="0" err="1">
                          <a:effectLst/>
                        </a:rPr>
                        <a:t>rerata</a:t>
                      </a:r>
                      <a:r>
                        <a:rPr lang="en-ID" sz="1000" u="none" strike="noStrike" dirty="0">
                          <a:effectLst/>
                        </a:rPr>
                        <a:t> </a:t>
                      </a:r>
                      <a:r>
                        <a:rPr lang="en-ID" sz="1000" u="none" strike="noStrike" dirty="0" err="1">
                          <a:effectLst/>
                        </a:rPr>
                        <a:t>pengamatan</a:t>
                      </a:r>
                      <a:r>
                        <a:rPr lang="en-ID" sz="1000" u="none" strike="noStrike" dirty="0">
                          <a:effectLst/>
                        </a:rPr>
                        <a:t> </a:t>
                      </a:r>
                      <a:r>
                        <a:rPr lang="en-ID" sz="1000" u="none" strike="noStrike" dirty="0" err="1">
                          <a:effectLst/>
                        </a:rPr>
                        <a:t>dalam</a:t>
                      </a:r>
                      <a:r>
                        <a:rPr lang="en-ID" sz="1000" u="none" strike="noStrike" dirty="0">
                          <a:effectLst/>
                        </a:rPr>
                        <a:t> </a:t>
                      </a:r>
                      <a:r>
                        <a:rPr lang="en-ID" sz="1000" u="none" strike="noStrike" dirty="0" err="1">
                          <a:effectLst/>
                        </a:rPr>
                        <a:t>tiga</a:t>
                      </a:r>
                      <a:r>
                        <a:rPr lang="en-ID" sz="1000" u="none" strike="noStrike" dirty="0">
                          <a:effectLst/>
                        </a:rPr>
                        <a:t> </a:t>
                      </a:r>
                      <a:r>
                        <a:rPr lang="en-ID" sz="1000" u="none" strike="noStrike" dirty="0" err="1">
                          <a:effectLst/>
                        </a:rPr>
                        <a:t>tahun</a:t>
                      </a:r>
                      <a:r>
                        <a:rPr lang="en-ID" sz="1000" u="none" strike="noStrike" dirty="0">
                          <a:effectLst/>
                        </a:rPr>
                        <a:t> </a:t>
                      </a:r>
                      <a:r>
                        <a:rPr lang="en-ID" sz="1000" u="none" strike="noStrike" dirty="0" err="1">
                          <a:effectLst/>
                        </a:rPr>
                        <a:t>terkahir</a:t>
                      </a:r>
                      <a:r>
                        <a:rPr lang="en-ID" sz="1000" u="none" strike="noStrike" dirty="0">
                          <a:effectLst/>
                        </a:rPr>
                        <a:t> </a:t>
                      </a:r>
                      <a:r>
                        <a:rPr lang="en-ID" sz="1000" u="none" strike="noStrike" dirty="0" err="1">
                          <a:effectLst/>
                        </a:rPr>
                        <a:t>untuk</a:t>
                      </a:r>
                      <a:r>
                        <a:rPr lang="en-ID" sz="1000" u="none" strike="noStrike" dirty="0">
                          <a:effectLst/>
                        </a:rPr>
                        <a:t> </a:t>
                      </a:r>
                      <a:r>
                        <a:rPr lang="en-ID" sz="1000" u="none" strike="noStrike" dirty="0" err="1">
                          <a:effectLst/>
                        </a:rPr>
                        <a:t>tiga</a:t>
                      </a:r>
                      <a:r>
                        <a:rPr lang="en-ID" sz="1000" u="none" strike="noStrike" dirty="0">
                          <a:effectLst/>
                        </a:rPr>
                        <a:t> </a:t>
                      </a:r>
                      <a:r>
                        <a:rPr lang="en-ID" sz="1000" u="none" strike="noStrike" dirty="0" err="1">
                          <a:effectLst/>
                        </a:rPr>
                        <a:t>angkatan</a:t>
                      </a:r>
                      <a:r>
                        <a:rPr lang="en-ID" sz="1000" u="none" strike="noStrike" dirty="0">
                          <a:effectLst/>
                        </a:rPr>
                        <a:t> </a:t>
                      </a:r>
                      <a:r>
                        <a:rPr lang="en-ID" sz="1000" u="none" strike="noStrike" dirty="0" err="1">
                          <a:effectLst/>
                        </a:rPr>
                        <a:t>mahasiswa</a:t>
                      </a:r>
                      <a:r>
                        <a:rPr lang="en-ID" sz="1000" u="none" strike="noStrike" dirty="0">
                          <a:effectLst/>
                        </a:rPr>
                        <a:t> </a:t>
                      </a:r>
                      <a:r>
                        <a:rPr lang="en-ID" sz="1000" u="none" strike="noStrike" dirty="0" err="1">
                          <a:effectLst/>
                        </a:rPr>
                        <a:t>terakhir</a:t>
                      </a:r>
                      <a:r>
                        <a:rPr lang="en-ID" sz="1000" u="none" strike="noStrike" dirty="0">
                          <a:effectLst/>
                        </a:rPr>
                        <a:t>)</a:t>
                      </a:r>
                      <a:endParaRPr lang="en-ID" sz="10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PK2MTK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PK2MTK ≥ 70%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PK2MTK ≥ 70%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PK2MTK ≥ 60%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PK2MTK ≥ 60%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PK2MTK ≥ 70%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PK2MTK ≥ 60%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PK2MTK ≥ 60%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939117867"/>
                  </a:ext>
                </a:extLst>
              </a:tr>
              <a:tr h="560553">
                <a:tc>
                  <a:txBody>
                    <a:bodyPr/>
                    <a:lstStyle/>
                    <a:p>
                      <a:pPr algn="r" fontAlgn="ctr"/>
                      <a:r>
                        <a:rPr lang="en-ID" sz="1000" u="none" strike="noStrike" dirty="0">
                          <a:effectLst/>
                        </a:rPr>
                        <a:t>11</a:t>
                      </a:r>
                      <a:endParaRPr lang="en-ID" sz="10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D" sz="1000" u="none" strike="noStrike" dirty="0" err="1">
                          <a:effectLst/>
                        </a:rPr>
                        <a:t>Persentase</a:t>
                      </a:r>
                      <a:r>
                        <a:rPr lang="en-ID" sz="1000" u="none" strike="noStrike" dirty="0">
                          <a:effectLst/>
                        </a:rPr>
                        <a:t> </a:t>
                      </a:r>
                      <a:r>
                        <a:rPr lang="en-ID" sz="1000" u="none" strike="noStrike" dirty="0" err="1">
                          <a:effectLst/>
                        </a:rPr>
                        <a:t>keterlibatan</a:t>
                      </a:r>
                      <a:r>
                        <a:rPr lang="en-ID" sz="1000" u="none" strike="noStrike" dirty="0">
                          <a:effectLst/>
                        </a:rPr>
                        <a:t> </a:t>
                      </a:r>
                      <a:r>
                        <a:rPr lang="en-ID" sz="1000" u="none" strike="noStrike" dirty="0" err="1">
                          <a:effectLst/>
                        </a:rPr>
                        <a:t>mahasiswa</a:t>
                      </a:r>
                      <a:r>
                        <a:rPr lang="en-ID" sz="1000" u="none" strike="noStrike" dirty="0">
                          <a:effectLst/>
                        </a:rPr>
                        <a:t> </a:t>
                      </a:r>
                      <a:r>
                        <a:rPr lang="en-ID" sz="1000" u="none" strike="noStrike" dirty="0" err="1">
                          <a:effectLst/>
                        </a:rPr>
                        <a:t>aktif</a:t>
                      </a:r>
                      <a:r>
                        <a:rPr lang="en-ID" sz="1000" u="none" strike="noStrike" dirty="0">
                          <a:effectLst/>
                        </a:rPr>
                        <a:t> </a:t>
                      </a:r>
                      <a:r>
                        <a:rPr lang="en-ID" sz="1000" u="none" strike="noStrike" dirty="0" err="1">
                          <a:effectLst/>
                        </a:rPr>
                        <a:t>dalam</a:t>
                      </a:r>
                      <a:r>
                        <a:rPr lang="en-ID" sz="1000" u="none" strike="noStrike" dirty="0">
                          <a:effectLst/>
                        </a:rPr>
                        <a:t> </a:t>
                      </a:r>
                      <a:r>
                        <a:rPr lang="en-ID" sz="1000" u="none" strike="noStrike" dirty="0" err="1">
                          <a:effectLst/>
                        </a:rPr>
                        <a:t>memperoleh</a:t>
                      </a:r>
                      <a:r>
                        <a:rPr lang="en-ID" sz="1000" u="none" strike="noStrike" dirty="0">
                          <a:effectLst/>
                        </a:rPr>
                        <a:t> </a:t>
                      </a:r>
                      <a:r>
                        <a:rPr lang="en-ID" sz="1000" u="none" strike="noStrike" dirty="0" err="1">
                          <a:effectLst/>
                        </a:rPr>
                        <a:t>prestasi</a:t>
                      </a:r>
                      <a:r>
                        <a:rPr lang="en-ID" sz="1000" u="none" strike="noStrike" dirty="0">
                          <a:effectLst/>
                        </a:rPr>
                        <a:t> </a:t>
                      </a:r>
                      <a:r>
                        <a:rPr lang="en-ID" sz="1000" u="none" strike="noStrike" dirty="0" err="1">
                          <a:effectLst/>
                        </a:rPr>
                        <a:t>mahasiswa</a:t>
                      </a:r>
                      <a:r>
                        <a:rPr lang="en-ID" sz="1000" u="none" strike="noStrike" dirty="0">
                          <a:effectLst/>
                        </a:rPr>
                        <a:t> </a:t>
                      </a:r>
                      <a:r>
                        <a:rPr lang="en-ID" sz="1000" u="none" strike="noStrike" dirty="0" err="1">
                          <a:effectLst/>
                        </a:rPr>
                        <a:t>tingkat</a:t>
                      </a:r>
                      <a:r>
                        <a:rPr lang="en-ID" sz="1000" u="none" strike="noStrike" dirty="0">
                          <a:effectLst/>
                        </a:rPr>
                        <a:t> </a:t>
                      </a:r>
                      <a:r>
                        <a:rPr lang="en-ID" sz="1000" u="none" strike="noStrike" dirty="0" err="1">
                          <a:effectLst/>
                        </a:rPr>
                        <a:t>internasional</a:t>
                      </a:r>
                      <a:r>
                        <a:rPr lang="en-ID" sz="1000" u="none" strike="noStrike" dirty="0">
                          <a:effectLst/>
                        </a:rPr>
                        <a:t> </a:t>
                      </a:r>
                      <a:r>
                        <a:rPr lang="en-ID" sz="1000" u="none" strike="noStrike" dirty="0" err="1">
                          <a:effectLst/>
                        </a:rPr>
                        <a:t>nasional</a:t>
                      </a:r>
                      <a:r>
                        <a:rPr lang="en-ID" sz="1000" u="none" strike="noStrike" dirty="0">
                          <a:effectLst/>
                        </a:rPr>
                        <a:t>/</a:t>
                      </a:r>
                      <a:r>
                        <a:rPr lang="en-ID" sz="1000" u="none" strike="noStrike" dirty="0" err="1">
                          <a:effectLst/>
                        </a:rPr>
                        <a:t>provinsi</a:t>
                      </a:r>
                      <a:r>
                        <a:rPr lang="en-ID" sz="1000" u="none" strike="noStrike" dirty="0">
                          <a:effectLst/>
                        </a:rPr>
                        <a:t> </a:t>
                      </a:r>
                      <a:r>
                        <a:rPr lang="en-ID" sz="1000" u="none" strike="noStrike" dirty="0" err="1">
                          <a:effectLst/>
                        </a:rPr>
                        <a:t>peringkat</a:t>
                      </a:r>
                      <a:r>
                        <a:rPr lang="en-ID" sz="1000" u="none" strike="noStrike" dirty="0">
                          <a:effectLst/>
                        </a:rPr>
                        <a:t> 1, 2 dan 3 </a:t>
                      </a:r>
                      <a:r>
                        <a:rPr lang="en-ID" sz="1000" u="none" strike="noStrike" dirty="0" err="1">
                          <a:effectLst/>
                        </a:rPr>
                        <a:t>terhadap</a:t>
                      </a:r>
                      <a:r>
                        <a:rPr lang="en-ID" sz="1000" u="none" strike="noStrike" dirty="0">
                          <a:effectLst/>
                        </a:rPr>
                        <a:t> </a:t>
                      </a:r>
                      <a:r>
                        <a:rPr lang="en-ID" sz="1000" u="none" strike="noStrike" dirty="0" err="1">
                          <a:effectLst/>
                        </a:rPr>
                        <a:t>mahasiswa</a:t>
                      </a:r>
                      <a:r>
                        <a:rPr lang="en-ID" sz="1000" u="none" strike="noStrike" dirty="0">
                          <a:effectLst/>
                        </a:rPr>
                        <a:t> total Diploma dan </a:t>
                      </a:r>
                      <a:r>
                        <a:rPr lang="en-ID" sz="1000" u="none" strike="noStrike" dirty="0" err="1">
                          <a:effectLst/>
                        </a:rPr>
                        <a:t>Sarjana</a:t>
                      </a:r>
                      <a:r>
                        <a:rPr lang="en-ID" sz="1000" u="none" strike="noStrike" dirty="0">
                          <a:effectLst/>
                        </a:rPr>
                        <a:t> </a:t>
                      </a:r>
                      <a:r>
                        <a:rPr lang="en-ID" sz="1000" u="none" strike="noStrike" dirty="0" err="1">
                          <a:effectLst/>
                        </a:rPr>
                        <a:t>saat</a:t>
                      </a:r>
                      <a:r>
                        <a:rPr lang="en-ID" sz="1000" u="none" strike="noStrike" dirty="0">
                          <a:effectLst/>
                        </a:rPr>
                        <a:t> TS</a:t>
                      </a:r>
                      <a:endParaRPr lang="en-ID" sz="10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PMAP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≥ 0.01%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≥ 0.01%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≥ 0.01%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≥ 0.01%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≥ 0.01%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≥ 0.01%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≥ 0.01%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006299328"/>
                  </a:ext>
                </a:extLst>
              </a:tr>
              <a:tr h="336332">
                <a:tc>
                  <a:txBody>
                    <a:bodyPr/>
                    <a:lstStyle/>
                    <a:p>
                      <a:pPr algn="r" fontAlgn="ctr"/>
                      <a:r>
                        <a:rPr lang="en-ID" sz="1000" u="none" strike="noStrike" dirty="0">
                          <a:effectLst/>
                        </a:rPr>
                        <a:t>12</a:t>
                      </a:r>
                      <a:endParaRPr lang="en-ID" sz="10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D" sz="1000" u="none" strike="noStrike">
                          <a:effectLst/>
                        </a:rPr>
                        <a:t>Persentase lulusan terserap lapangan kerja kurang dari sama dengan 1 tahun saat tahun lulusan TS-2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PLLK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≥ 20%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≥ 20%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≥ 20%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≥ 20%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≥ 20%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≥ 40%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≥ 20%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695582494"/>
                  </a:ext>
                </a:extLst>
              </a:tr>
              <a:tr h="448444">
                <a:tc>
                  <a:txBody>
                    <a:bodyPr/>
                    <a:lstStyle/>
                    <a:p>
                      <a:pPr algn="r" fontAlgn="ctr"/>
                      <a:r>
                        <a:rPr lang="en-ID" sz="1000" u="none" strike="noStrike" dirty="0">
                          <a:effectLst/>
                        </a:rPr>
                        <a:t>13</a:t>
                      </a:r>
                      <a:endParaRPr lang="en-ID" sz="10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D" sz="1000" u="none" strike="noStrike">
                          <a:effectLst/>
                        </a:rPr>
                        <a:t>Rerata persentase luaran penelitian dan PkM dalam bentuk Jurnal yang dihasilkan oleh DT terindeks (Scopus + Sinta 1 + 2) terhadap jumlah DT dalam 3 tahun saat TS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PPPKM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≥ 10%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≥ 10%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≥ 10%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≥ 10%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≥ 10%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≥ 10%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≥ 10%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718876949"/>
                  </a:ext>
                </a:extLst>
              </a:tr>
              <a:tr h="336332">
                <a:tc>
                  <a:txBody>
                    <a:bodyPr/>
                    <a:lstStyle/>
                    <a:p>
                      <a:pPr algn="r" fontAlgn="ctr"/>
                      <a:r>
                        <a:rPr lang="en-ID" sz="1000" u="none" strike="noStrike" dirty="0">
                          <a:effectLst/>
                        </a:rPr>
                        <a:t>14</a:t>
                      </a:r>
                      <a:endParaRPr lang="en-ID" sz="10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D" sz="1000" u="none" strike="noStrike">
                          <a:effectLst/>
                        </a:rPr>
                        <a:t>Kepesertaan mahasiswa yang eligible yang mengikuti MBKM saat TS terhadap jumlah mhasiswa diploma dan sarjana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MEMBKM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≥ 10%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≥ 10%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≥ 10%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≥ 10%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≥ 40%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≥ 40%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>
                          <a:effectLst/>
                        </a:rPr>
                        <a:t>≥ 0%</a:t>
                      </a:r>
                      <a:endParaRPr lang="en-ID" sz="10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025397780"/>
                  </a:ext>
                </a:extLst>
              </a:tr>
              <a:tr h="342928">
                <a:tc>
                  <a:txBody>
                    <a:bodyPr/>
                    <a:lstStyle/>
                    <a:p>
                      <a:pPr algn="r" fontAlgn="ctr"/>
                      <a:r>
                        <a:rPr lang="en-ID" sz="1000" u="none" strike="noStrike" dirty="0">
                          <a:effectLst/>
                        </a:rPr>
                        <a:t>15</a:t>
                      </a:r>
                      <a:endParaRPr lang="en-ID" sz="10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D" sz="1000" u="none" strike="noStrike" dirty="0" err="1">
                          <a:effectLst/>
                        </a:rPr>
                        <a:t>Rerata</a:t>
                      </a:r>
                      <a:r>
                        <a:rPr lang="en-ID" sz="1000" u="none" strike="noStrike" dirty="0">
                          <a:effectLst/>
                        </a:rPr>
                        <a:t> </a:t>
                      </a:r>
                      <a:r>
                        <a:rPr lang="en-ID" sz="1000" u="none" strike="noStrike" dirty="0" err="1">
                          <a:effectLst/>
                        </a:rPr>
                        <a:t>Karya</a:t>
                      </a:r>
                      <a:r>
                        <a:rPr lang="en-ID" sz="1000" u="none" strike="noStrike" dirty="0">
                          <a:effectLst/>
                        </a:rPr>
                        <a:t> </a:t>
                      </a:r>
                      <a:r>
                        <a:rPr lang="en-ID" sz="1000" u="none" strike="noStrike" dirty="0" err="1">
                          <a:effectLst/>
                        </a:rPr>
                        <a:t>dosen</a:t>
                      </a:r>
                      <a:r>
                        <a:rPr lang="en-ID" sz="1000" u="none" strike="noStrike" dirty="0">
                          <a:effectLst/>
                        </a:rPr>
                        <a:t> </a:t>
                      </a:r>
                      <a:r>
                        <a:rPr lang="en-ID" sz="1000" u="none" strike="noStrike" dirty="0" err="1">
                          <a:effectLst/>
                        </a:rPr>
                        <a:t>tetap</a:t>
                      </a:r>
                      <a:r>
                        <a:rPr lang="en-ID" sz="1000" u="none" strike="noStrike" dirty="0">
                          <a:effectLst/>
                        </a:rPr>
                        <a:t> yang </a:t>
                      </a:r>
                      <a:r>
                        <a:rPr lang="en-ID" sz="1000" u="none" strike="noStrike" dirty="0" err="1">
                          <a:effectLst/>
                        </a:rPr>
                        <a:t>terekognisi</a:t>
                      </a:r>
                      <a:r>
                        <a:rPr lang="en-ID" sz="1000" u="none" strike="noStrike" dirty="0">
                          <a:effectLst/>
                        </a:rPr>
                        <a:t>/</a:t>
                      </a:r>
                      <a:r>
                        <a:rPr lang="en-ID" sz="1000" u="none" strike="noStrike" dirty="0" err="1">
                          <a:effectLst/>
                        </a:rPr>
                        <a:t>diterapkan</a:t>
                      </a:r>
                      <a:r>
                        <a:rPr lang="en-ID" sz="1000" u="none" strike="noStrike" dirty="0">
                          <a:effectLst/>
                        </a:rPr>
                        <a:t> </a:t>
                      </a:r>
                      <a:r>
                        <a:rPr lang="en-ID" sz="1000" u="none" strike="noStrike" dirty="0" err="1">
                          <a:effectLst/>
                        </a:rPr>
                        <a:t>masyarakat</a:t>
                      </a:r>
                      <a:r>
                        <a:rPr lang="en-ID" sz="1000" u="none" strike="noStrike" dirty="0">
                          <a:effectLst/>
                        </a:rPr>
                        <a:t> </a:t>
                      </a:r>
                      <a:r>
                        <a:rPr lang="en-ID" sz="1000" u="none" strike="noStrike" dirty="0" err="1">
                          <a:effectLst/>
                        </a:rPr>
                        <a:t>dalam</a:t>
                      </a:r>
                      <a:r>
                        <a:rPr lang="en-ID" sz="1000" u="none" strike="noStrike" dirty="0">
                          <a:effectLst/>
                        </a:rPr>
                        <a:t> </a:t>
                      </a:r>
                      <a:r>
                        <a:rPr lang="en-ID" sz="1000" u="none" strike="noStrike" dirty="0" err="1">
                          <a:effectLst/>
                        </a:rPr>
                        <a:t>tiga</a:t>
                      </a:r>
                      <a:r>
                        <a:rPr lang="en-ID" sz="1000" u="none" strike="noStrike" dirty="0">
                          <a:effectLst/>
                        </a:rPr>
                        <a:t> </a:t>
                      </a:r>
                      <a:r>
                        <a:rPr lang="en-ID" sz="1000" u="none" strike="noStrike" dirty="0" err="1">
                          <a:effectLst/>
                        </a:rPr>
                        <a:t>tahun</a:t>
                      </a:r>
                      <a:r>
                        <a:rPr lang="en-ID" sz="1000" u="none" strike="noStrike" dirty="0">
                          <a:effectLst/>
                        </a:rPr>
                        <a:t> </a:t>
                      </a:r>
                      <a:r>
                        <a:rPr lang="en-ID" sz="1000" u="none" strike="noStrike" dirty="0" err="1">
                          <a:effectLst/>
                        </a:rPr>
                        <a:t>terakhir</a:t>
                      </a:r>
                      <a:r>
                        <a:rPr lang="en-ID" sz="1000" u="none" strike="noStrike" dirty="0">
                          <a:effectLst/>
                        </a:rPr>
                        <a:t> </a:t>
                      </a:r>
                      <a:r>
                        <a:rPr lang="en-ID" sz="1000" u="none" strike="noStrike" dirty="0" err="1">
                          <a:effectLst/>
                        </a:rPr>
                        <a:t>terhadap</a:t>
                      </a:r>
                      <a:r>
                        <a:rPr lang="en-ID" sz="1000" u="none" strike="noStrike" dirty="0">
                          <a:effectLst/>
                        </a:rPr>
                        <a:t>  DT </a:t>
                      </a:r>
                      <a:r>
                        <a:rPr lang="en-ID" sz="1000" u="none" strike="noStrike" dirty="0" err="1">
                          <a:effectLst/>
                        </a:rPr>
                        <a:t>saat</a:t>
                      </a:r>
                      <a:r>
                        <a:rPr lang="en-ID" sz="1000" u="none" strike="noStrike" dirty="0">
                          <a:effectLst/>
                        </a:rPr>
                        <a:t> TS</a:t>
                      </a:r>
                      <a:endParaRPr lang="en-ID" sz="10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 dirty="0">
                          <a:effectLst/>
                        </a:rPr>
                        <a:t>PKDT</a:t>
                      </a:r>
                      <a:endParaRPr lang="en-ID" sz="10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 dirty="0">
                          <a:effectLst/>
                        </a:rPr>
                        <a:t>≥ 10%</a:t>
                      </a:r>
                      <a:endParaRPr lang="en-ID" sz="10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 dirty="0">
                          <a:effectLst/>
                        </a:rPr>
                        <a:t>≥ 10%</a:t>
                      </a:r>
                      <a:endParaRPr lang="en-ID" sz="10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 dirty="0">
                          <a:effectLst/>
                        </a:rPr>
                        <a:t>≥ 10%</a:t>
                      </a:r>
                      <a:endParaRPr lang="en-ID" sz="10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 dirty="0">
                          <a:effectLst/>
                        </a:rPr>
                        <a:t>≥ 10%</a:t>
                      </a:r>
                      <a:endParaRPr lang="en-ID" sz="10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 dirty="0">
                          <a:effectLst/>
                        </a:rPr>
                        <a:t>≥ 10%</a:t>
                      </a:r>
                      <a:endParaRPr lang="en-ID" sz="10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 dirty="0">
                          <a:effectLst/>
                        </a:rPr>
                        <a:t>≥ 10%</a:t>
                      </a:r>
                      <a:endParaRPr lang="en-ID" sz="10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D" sz="1000" u="none" strike="noStrike" dirty="0">
                          <a:effectLst/>
                        </a:rPr>
                        <a:t>≥ 10%</a:t>
                      </a:r>
                      <a:endParaRPr lang="en-ID" sz="10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1954" marR="1954" marT="1954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545085359"/>
                  </a:ext>
                </a:extLst>
              </a:tr>
            </a:tbl>
          </a:graphicData>
        </a:graphic>
      </p:graphicFrame>
      <p:pic>
        <p:nvPicPr>
          <p:cNvPr id="2" name="object 5">
            <a:extLst>
              <a:ext uri="{FF2B5EF4-FFF2-40B4-BE49-F238E27FC236}">
                <a16:creationId xmlns:a16="http://schemas.microsoft.com/office/drawing/2014/main" xmlns="" id="{20FD0178-62D8-E40F-A830-C7233582BCFE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006330" y="0"/>
            <a:ext cx="957072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11422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3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1048</TotalTime>
  <Words>1953</Words>
  <Application>Microsoft Office PowerPoint</Application>
  <PresentationFormat>Widescreen</PresentationFormat>
  <Paragraphs>264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11</vt:i4>
      </vt:variant>
    </vt:vector>
  </HeadingPairs>
  <TitlesOfParts>
    <vt:vector size="26" baseType="lpstr">
      <vt:lpstr>Apple Chancery</vt:lpstr>
      <vt:lpstr>Arial</vt:lpstr>
      <vt:lpstr>Arial Narrow</vt:lpstr>
      <vt:lpstr>Arial Rounded MT Bold</vt:lpstr>
      <vt:lpstr>Calibri</vt:lpstr>
      <vt:lpstr>Calibri Light</vt:lpstr>
      <vt:lpstr>Cambria</vt:lpstr>
      <vt:lpstr>Franklin Gothic Book</vt:lpstr>
      <vt:lpstr>Palatino Linotype</vt:lpstr>
      <vt:lpstr>Times New Roman</vt:lpstr>
      <vt:lpstr>Trebuchet MS</vt:lpstr>
      <vt:lpstr>Wingdings 3</vt:lpstr>
      <vt:lpstr>Office Theme</vt:lpstr>
      <vt:lpstr>Facet</vt:lpstr>
      <vt:lpstr>Crop</vt:lpstr>
      <vt:lpstr>PowerPoint Presentation</vt:lpstr>
      <vt:lpstr>PowerPoint Presentation</vt:lpstr>
      <vt:lpstr>Kewajiban Akreditasi PT dan PS</vt:lpstr>
      <vt:lpstr>PowerPoint Presentation</vt:lpstr>
      <vt:lpstr>Dalam Hal Terdapat Dugaan Penurunan Mutu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HIBHA</cp:lastModifiedBy>
  <cp:revision>5</cp:revision>
  <dcterms:created xsi:type="dcterms:W3CDTF">2025-02-26T11:32:25Z</dcterms:created>
  <dcterms:modified xsi:type="dcterms:W3CDTF">2025-07-04T05:52:44Z</dcterms:modified>
</cp:coreProperties>
</file>